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7559675" cy="1069213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1.jpe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2.jpe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3.jpe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4.jpe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5.jpeg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6.jpeg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7.jpeg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8.jpeg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jpe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.jpe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jpe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jpe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0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760221" y="3780155"/>
          <a:ext cx="6162040" cy="57454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689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77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5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炒酸枣仁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1464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1434.72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08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猫爪草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68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7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0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生龙骨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61340" indent="-437515" algn="l" rtl="0" eaLnBrk="0">
                        <a:lnSpc>
                          <a:spcPct val="106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广西壮族自治区中药饮片炮制</a:t>
                      </a: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规范 -2007</a:t>
                      </a:r>
                      <a:r>
                        <a:rPr sz="12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9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71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787.92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27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35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蜜款冬花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1088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1066.24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0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煅龙骨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3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459.62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01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蜜远志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533.12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砂仁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3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411.6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射干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40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284.8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279.104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95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甘草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83.84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82.1632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2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黄连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21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792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718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776.16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2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防风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148.4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145.432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2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全蝎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33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3892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3814.16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2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川贝母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40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7300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76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7154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2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燀桃仁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162.4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159.152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6"/>
          <p:cNvSpPr/>
          <p:nvPr/>
        </p:nvSpPr>
        <p:spPr>
          <a:xfrm>
            <a:off x="766655" y="934567"/>
            <a:ext cx="6127115" cy="282828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685" algn="l" rtl="0" eaLnBrk="0">
              <a:lnSpc>
                <a:spcPct val="88000"/>
              </a:lnSpc>
            </a:pPr>
            <a:r>
              <a:rPr sz="1700" b="1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五、投标人针对报价需要说明的其他</a:t>
            </a:r>
            <a:r>
              <a:rPr sz="1700" b="1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文件和说明（格式自拟）</a:t>
            </a:r>
            <a:endParaRPr sz="17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00050" algn="l" rtl="0" eaLnBrk="0">
              <a:lnSpc>
                <a:spcPct val="86000"/>
              </a:lnSpc>
              <a:spcBef>
                <a:spcPts val="455"/>
              </a:spcBef>
            </a:pPr>
            <a:r>
              <a:rPr sz="1500" b="1" kern="0" spc="-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（1）投标报价明细</a:t>
            </a:r>
            <a:r>
              <a:rPr sz="1500" b="1" kern="0" spc="-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</a:t>
            </a:r>
            <a:endParaRPr sz="1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353310" algn="l" rtl="0" eaLnBrk="0">
              <a:lnSpc>
                <a:spcPct val="86000"/>
              </a:lnSpc>
              <a:spcBef>
                <a:spcPts val="1620"/>
              </a:spcBef>
            </a:pPr>
            <a:r>
              <a:rPr sz="1500" b="1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投标报价明细表</a:t>
            </a:r>
            <a:endParaRPr sz="15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5875" algn="l" rtl="0" eaLnBrk="0">
              <a:lnSpc>
                <a:spcPct val="86000"/>
              </a:lnSpc>
              <a:spcBef>
                <a:spcPts val="365"/>
              </a:spcBef>
              <a:tabLst>
                <a:tab pos="3892550" algn="l"/>
              </a:tabLst>
            </a:pP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项目名称：</a:t>
            </a:r>
            <a:r>
              <a:rPr sz="1200" u="sng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北海市中医医院中药饮片及</a:t>
            </a:r>
            <a:r>
              <a:rPr sz="1200" u="sng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相关服务采购项目</a:t>
            </a:r>
            <a:r>
              <a:rPr sz="1200" u="sng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	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875" algn="l" rtl="0" eaLnBrk="0">
              <a:lnSpc>
                <a:spcPct val="86000"/>
              </a:lnSpc>
              <a:spcBef>
                <a:spcPts val="1340"/>
              </a:spcBef>
              <a:tabLst>
                <a:tab pos="4311650" algn="l"/>
              </a:tabLst>
            </a:pP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项目编号：</a:t>
            </a:r>
            <a:r>
              <a:rPr sz="1200" u="sng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BHZC2026-G1-9900</a:t>
            </a:r>
            <a:r>
              <a:rPr sz="1200" u="sng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72-GXTZ</a:t>
            </a: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分标</a:t>
            </a:r>
            <a:r>
              <a:rPr sz="1200" u="sng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：标项</a:t>
            </a:r>
            <a:r>
              <a:rPr sz="1200" u="sng" kern="0" spc="-1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u="sng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sz="1200" u="sng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	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" algn="l" rtl="0" eaLnBrk="0">
              <a:lnSpc>
                <a:spcPct val="86000"/>
              </a:lnSpc>
              <a:spcBef>
                <a:spcPts val="1340"/>
              </a:spcBef>
            </a:pP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投标人名称：</a:t>
            </a:r>
            <a:r>
              <a:rPr sz="1200" u="sng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江西成通药业有限公司 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单位</a:t>
            </a: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：元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2860" algn="l" rtl="0" eaLnBrk="0">
              <a:lnSpc>
                <a:spcPct val="87000"/>
              </a:lnSpc>
              <a:spcBef>
                <a:spcPts val="310"/>
              </a:spcBef>
            </a:pPr>
            <a:r>
              <a:rPr sz="1000" b="1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附表：《中药饮片限价明细表》</a:t>
            </a:r>
            <a:endParaRPr sz="10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8000"/>
              </a:lnSpc>
            </a:pPr>
            <a:endParaRPr sz="8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1000" b="1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注：</a:t>
            </a:r>
            <a:r>
              <a:rPr sz="1000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投标人各项药品的投标费率报价要符合市场价格，不能恶意报低</a:t>
            </a:r>
            <a:r>
              <a:rPr sz="10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价或虚高价</a:t>
            </a:r>
            <a:r>
              <a:rPr sz="1000" b="1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，否则按无效投标处理。</a:t>
            </a:r>
            <a:endParaRPr sz="10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10" name="textbox 10"/>
          <p:cNvSpPr/>
          <p:nvPr/>
        </p:nvSpPr>
        <p:spPr>
          <a:xfrm>
            <a:off x="3723792" y="9817035"/>
            <a:ext cx="127635" cy="1117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1000"/>
              </a:lnSpc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12</a:t>
            </a:r>
            <a:endParaRPr sz="8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7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78" name="table 78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大腹皮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8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大罗伞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2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40.768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33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白薇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99.96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6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甘松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76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生小茴香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19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天葵子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159.74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海浮石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81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骨碎补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76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大驳骨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钟乳石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1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19.992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栀子炭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113.68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葛花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50.96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茯苓皮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21.56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荔枝核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2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43.904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硼砂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16.66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樟脑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166.796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6000"/>
                        </a:lnSpc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赤石脂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穿破石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紫石英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蒲黄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109.76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小驳骨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密蒙花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2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谷精草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86.24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0" name="picture 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82" name="textbox 82"/>
          <p:cNvSpPr/>
          <p:nvPr/>
        </p:nvSpPr>
        <p:spPr>
          <a:xfrm>
            <a:off x="3712819" y="9817035"/>
            <a:ext cx="138429" cy="120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69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21</a:t>
            </a:r>
            <a:endParaRPr sz="9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8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86" name="table 86"/>
          <p:cNvGraphicFramePr>
            <a:graphicFrameLocks noGrp="1"/>
          </p:cNvGraphicFramePr>
          <p:nvPr/>
        </p:nvGraphicFramePr>
        <p:xfrm>
          <a:off x="760221" y="914400"/>
          <a:ext cx="6162040" cy="8596630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鹿茸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6204.8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6080.704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人中白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129.36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藕节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鹅不食草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18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352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宽筋藤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8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60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山柰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30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韭菜子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青果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45.08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生麦芽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655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小蓟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19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大血藤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21.56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代赭石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浮萍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7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红曲米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019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山东省中药饮片炮制规范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750570" algn="l" rtl="0" eaLnBrk="0">
                        <a:lnSpc>
                          <a:spcPct val="86000"/>
                        </a:lnSpc>
                        <a:spcBef>
                          <a:spcPts val="31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-2012</a:t>
                      </a:r>
                      <a:r>
                        <a:rPr sz="1200" kern="0" spc="-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40.18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海桐皮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九龙藤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890" algn="l" rtl="0" eaLnBrk="0">
                        <a:lnSpc>
                          <a:spcPct val="86000"/>
                        </a:lnSpc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忍冬藤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16.464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诃子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25.48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番泻叶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毛冬青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33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34.104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咸水珍珠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66.64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432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田基黄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56.84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8" name="picture 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90" name="textbox 90"/>
          <p:cNvSpPr/>
          <p:nvPr/>
        </p:nvSpPr>
        <p:spPr>
          <a:xfrm>
            <a:off x="3712819" y="9817035"/>
            <a:ext cx="138429" cy="120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69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22</a:t>
            </a:r>
            <a:endParaRPr sz="9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9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94" name="table 94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玉米须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绵马贯众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34.72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34.0256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33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白矾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6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半边莲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54.88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海风藤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8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655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胡椒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92.12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石上柏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1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26.95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荆芥炭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楮实子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62.72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秦皮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22.54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胡麻仁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豨莶草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21.56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使君子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2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41.552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黄药子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20.58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石榴皮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鹿衔草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91.14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刘寄奴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45.08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石莲子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2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42.336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煅金礞石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腊梅花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156.8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6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侧柏炭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26.46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8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山楂炭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85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七叶莲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6" name="picture 9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98" name="textbox 98"/>
          <p:cNvSpPr/>
          <p:nvPr/>
        </p:nvSpPr>
        <p:spPr>
          <a:xfrm>
            <a:off x="3712819" y="9817035"/>
            <a:ext cx="138429" cy="121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69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23</a:t>
            </a:r>
            <a:endParaRPr sz="9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1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102" name="table 102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寒水石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81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生莪术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33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37.632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枳椇子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19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6000"/>
                        </a:lnSpc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大蓟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35.28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急性子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7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香加皮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37.24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香茅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1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28.224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木贼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三叉苦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胆矾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85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焦麦芽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9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20.336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3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19.92928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透骨草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195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救必应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32.34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莲房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067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自然铜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芦荟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36.26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花蕊石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251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2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8.82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雷公藤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十大功劳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81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35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紫花地丁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5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西洋参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9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843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4640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826.14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僵蚕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382.8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375.144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知母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8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81.6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718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79.968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4" name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106" name="textbox 106"/>
          <p:cNvSpPr/>
          <p:nvPr/>
        </p:nvSpPr>
        <p:spPr>
          <a:xfrm>
            <a:off x="3712819" y="9817035"/>
            <a:ext cx="138429" cy="120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69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24</a:t>
            </a:r>
            <a:endParaRPr sz="9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picture 10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110" name="table 110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蜈蚣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条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283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2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6.86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威灵仙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192.08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9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厚朴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猪苓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326.34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茯神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103.04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3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100.9792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18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百部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113.68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苦参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55.76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54.6448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枳壳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52.56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51.5088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秦艽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192.08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瓜蒌皮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2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郁金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66.64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五指毛桃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180.88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31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177.2624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813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白豆蔻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40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221.2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216.776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北沙参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8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89.6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46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87.808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86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岗梅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25.48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0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大枣（黑枣)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42.14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海金砂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375.2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367.696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葛根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31.28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30.6544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573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白花蛇舌草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43.12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花椒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156.8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首乌藤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32.48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31.8304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广藿香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2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46.648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槐花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82.32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2" name="picture 1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114" name="textbox 114"/>
          <p:cNvSpPr/>
          <p:nvPr/>
        </p:nvSpPr>
        <p:spPr>
          <a:xfrm>
            <a:off x="3712819" y="9817035"/>
            <a:ext cx="138429" cy="121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69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25</a:t>
            </a:r>
            <a:endParaRPr sz="9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icture 1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118" name="table 118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野菊花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118.384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淡竹叶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芦根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43.12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独活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2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徐长卿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118.58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茵陈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桑椹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炒蒲黄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158.04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31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154.8792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益母草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22.54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紫苏梗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艾绒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泽兰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三棱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补骨脂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素馨花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1411.2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制草乌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313.6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813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白茅根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34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肉桂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8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91.2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46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89.376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板蓝根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70.56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玫瑰花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127.4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5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路路通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荷叶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橘红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0" name="picture 1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122" name="textbox 122"/>
          <p:cNvSpPr/>
          <p:nvPr/>
        </p:nvSpPr>
        <p:spPr>
          <a:xfrm>
            <a:off x="3712819" y="9817035"/>
            <a:ext cx="138429" cy="121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69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26</a:t>
            </a:r>
            <a:endParaRPr sz="9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1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126" name="table 126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乌梅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18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鸡蛋花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54.88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金樱子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35.28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黑老虎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决明子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32.34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赤小豆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41.16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川木通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19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紫苏叶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402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46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69.384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鸡骨草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51.94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乌药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37.24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佩兰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8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胖大海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264.6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制马钱子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176.4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木棉花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8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制白附子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176.4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橘核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灵芝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94.08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桑枝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黑芝麻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33.32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海藻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18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65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瞿麦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20.58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布渣叶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八角茴香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142.8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139.944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8" name="picture 1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130" name="textbox 130"/>
          <p:cNvSpPr/>
          <p:nvPr/>
        </p:nvSpPr>
        <p:spPr>
          <a:xfrm>
            <a:off x="3712819" y="9817035"/>
            <a:ext cx="138429" cy="121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0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27</a:t>
            </a:r>
            <a:endParaRPr sz="9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picture 13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134" name="table 134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醋甘遂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315.9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309.582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莲须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207.76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焦山楂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65.232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63.92736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千年健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62.72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火炭母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生三棱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柿蒂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蛤蚧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70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对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33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37.7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36.946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浙贝母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292.04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33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白及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373.38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钩藤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173.92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3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170.4416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5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沙苑子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193.2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189.336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655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辛夷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220.5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佛手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74.48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醋龟甲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210.7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黄柏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152.32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31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149.2736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醋鳖甲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297.92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地骨皮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211.68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枸杞子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8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94.8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46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92.904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9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紫草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883.39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865.7222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石斛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219.52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重楼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1490.832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83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1461.01536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菊花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120.54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36" name="picture 1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138" name="textbox 138"/>
          <p:cNvSpPr/>
          <p:nvPr/>
        </p:nvSpPr>
        <p:spPr>
          <a:xfrm>
            <a:off x="3712819" y="9817035"/>
            <a:ext cx="138429" cy="121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69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28</a:t>
            </a:r>
            <a:endParaRPr sz="9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0" name="table 140"/>
          <p:cNvGraphicFramePr>
            <a:graphicFrameLocks noGrp="1"/>
          </p:cNvGraphicFramePr>
          <p:nvPr/>
        </p:nvGraphicFramePr>
        <p:xfrm>
          <a:off x="760221" y="914400"/>
          <a:ext cx="6162040" cy="519302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813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白鲜皮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371.2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363.776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覆盆子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313.6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1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肉苁蓉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133.28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黄精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132.3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生川乌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157.04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3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153.8992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生半夏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141.12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生草乌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192.4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188.552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生南星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402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718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73.696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制南星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119.56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姜半夏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242.06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法半夏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211.68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制川乌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389.6576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210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381.864448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775"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7410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单价总合计（元）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890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108677.07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2" name="textbox 142"/>
          <p:cNvSpPr/>
          <p:nvPr/>
        </p:nvSpPr>
        <p:spPr>
          <a:xfrm>
            <a:off x="1070711" y="6117602"/>
            <a:ext cx="4097654" cy="77596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200" b="1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注：投标单价=投标费率报</a:t>
            </a: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价*采购单项限价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27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3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6000"/>
              </a:lnSpc>
              <a:spcBef>
                <a:spcPts val="5"/>
              </a:spcBef>
            </a:pP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法定代表人或者委托代理人（签</a:t>
            </a: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字或者电子签名</a:t>
            </a:r>
            <a:r>
              <a:rPr sz="1200" kern="0" spc="-4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）：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44" name="picture 1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073650" y="6892925"/>
            <a:ext cx="1511807" cy="1523999"/>
          </a:xfrm>
          <a:prstGeom prst="rect">
            <a:avLst/>
          </a:prstGeom>
        </p:spPr>
      </p:pic>
      <p:sp>
        <p:nvSpPr>
          <p:cNvPr id="146" name="textbox 146"/>
          <p:cNvSpPr/>
          <p:nvPr/>
        </p:nvSpPr>
        <p:spPr>
          <a:xfrm>
            <a:off x="3340251" y="7007631"/>
            <a:ext cx="3370579" cy="4787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投标人名称（电子签章</a:t>
            </a:r>
            <a:r>
              <a:rPr sz="12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）：</a:t>
            </a: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江西成通药业有限公司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0000"/>
              </a:lnSpc>
            </a:pP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6000"/>
              </a:lnSpc>
            </a:pPr>
            <a:r>
              <a:rPr sz="12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日期： 2026</a:t>
            </a:r>
            <a:r>
              <a:rPr sz="12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sz="12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06</a:t>
            </a:r>
            <a:r>
              <a:rPr sz="1200" kern="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月</a:t>
            </a:r>
            <a:r>
              <a:rPr sz="12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05</a:t>
            </a:r>
            <a:r>
              <a:rPr sz="1200" kern="0" spc="2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48" name="picture 1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5199634" y="6520160"/>
            <a:ext cx="1069861" cy="384752"/>
          </a:xfrm>
          <a:prstGeom prst="rect">
            <a:avLst/>
          </a:prstGeom>
        </p:spPr>
      </p:pic>
      <p:pic>
        <p:nvPicPr>
          <p:cNvPr id="150" name="picture 1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152" name="textbox 152"/>
          <p:cNvSpPr/>
          <p:nvPr/>
        </p:nvSpPr>
        <p:spPr>
          <a:xfrm>
            <a:off x="3712819" y="9817035"/>
            <a:ext cx="138429" cy="121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0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29</a:t>
            </a:r>
            <a:endParaRPr sz="9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2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醋五味子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152.88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2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0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燀苦杏仁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90.44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88.6312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2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石菖蒲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187.92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31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184.1616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2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6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淫羊藿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00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22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盐菟丝子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8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86.8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46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85.064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前胡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240.0832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55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235.281536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8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山慈菇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1470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1440.6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柏子仁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328.3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655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赤芍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106.4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104.272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枳实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103.488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熟地黄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14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69.6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46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68.208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65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马勃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1877.68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91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红参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513.3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503.034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酒大黄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8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88.8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46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87.024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7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醋香附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33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50.568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煅牡蛎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19.208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栀子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84.28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生水蛭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1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3534.4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6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3463.712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炒紫苏子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40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718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74.088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煅龙齿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1004.5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珍珠母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19.208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炒牛蒡子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62.72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火麻仁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18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6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18" name="textbox 18"/>
          <p:cNvSpPr/>
          <p:nvPr/>
        </p:nvSpPr>
        <p:spPr>
          <a:xfrm>
            <a:off x="3723792" y="9817035"/>
            <a:ext cx="127635" cy="1123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1000"/>
              </a:lnSpc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13</a:t>
            </a:r>
            <a:endParaRPr sz="8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22" name="table 22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醋乳香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150.92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r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大枣（红枣）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2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46.648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生牡蛎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19.208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薄荷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蜜麻黄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19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8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酒女贞子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40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23.9904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龙胆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225.4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6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槟榔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53.9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郁李仁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78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262.504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05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257.25392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天竺黄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磁石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017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炒栀子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76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73.5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1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肉豆蔻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140.14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麻黄根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2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香薷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海马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19200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18816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合欢花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250.88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052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昆布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67.008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7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65.66784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炮姜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75.46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麻黄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50.96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5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炒苍耳子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33.32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39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青蒿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草豆蔻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76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4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26" name="textbox 26"/>
          <p:cNvSpPr/>
          <p:nvPr/>
        </p:nvSpPr>
        <p:spPr>
          <a:xfrm>
            <a:off x="3723792" y="9817035"/>
            <a:ext cx="127635" cy="1117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1000"/>
              </a:lnSpc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14</a:t>
            </a:r>
            <a:endParaRPr sz="8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30" name="table 30"/>
          <p:cNvGraphicFramePr>
            <a:graphicFrameLocks noGrp="1"/>
          </p:cNvGraphicFramePr>
          <p:nvPr/>
        </p:nvGraphicFramePr>
        <p:xfrm>
          <a:off x="760221" y="914400"/>
          <a:ext cx="6162040" cy="8596630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淡豆豉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枯矾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35.28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高良姜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48.02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丝瓜络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蚕砂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35.28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刺五加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40.18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荜茇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80.36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生首乌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69.58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20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青葙子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149.6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146.608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升麻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176.4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炒瓜蒌子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92.816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4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90.95968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胡黄连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21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744.8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通草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3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00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7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ct val="83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龙血竭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61340" indent="-437515" algn="l" rtl="0" eaLnBrk="0">
                        <a:lnSpc>
                          <a:spcPct val="106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广西壮族自治区中药饮片炮制</a:t>
                      </a: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规范 -2007</a:t>
                      </a:r>
                      <a:r>
                        <a:rPr sz="12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1011.36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羌活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474.64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465.1472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蜜紫菀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40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233.6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228.928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桑螵蛸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1586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1554.28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醋没药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40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221.2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216.776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462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82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茜草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487.07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288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477.3286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厚朴花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141.12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罗汉果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653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只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2.646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540.96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2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34" name="textbox 34"/>
          <p:cNvSpPr/>
          <p:nvPr/>
        </p:nvSpPr>
        <p:spPr>
          <a:xfrm>
            <a:off x="3723792" y="9817035"/>
            <a:ext cx="127635" cy="1123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1000"/>
              </a:lnSpc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15</a:t>
            </a:r>
            <a:endParaRPr sz="8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38" name="table 38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海螵蛸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138.4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135.632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石膏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17.15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细辛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9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813.4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炒鸡内金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46.06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炒莱菔子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43.12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8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归尾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180.32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麸炒白术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1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317.52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6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311.1696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柴胡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319.6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313.208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蝉蜕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1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醋延胡索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336.4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329.672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黄芩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109.76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天麻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367.2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359.856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麸炒苍术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217.56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盐续断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2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生大黄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2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五倍子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103.88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14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6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炒白扁豆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1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47.68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46.7264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813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白头翁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377.3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三七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40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299.2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293.216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木香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干姜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71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61.2032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1770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59.979136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沉香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548.8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盐巴戟天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176.4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0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42" name="textbox 42"/>
          <p:cNvSpPr/>
          <p:nvPr/>
        </p:nvSpPr>
        <p:spPr>
          <a:xfrm>
            <a:off x="3723792" y="9817035"/>
            <a:ext cx="127635" cy="1123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1000"/>
              </a:lnSpc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16</a:t>
            </a:r>
            <a:endParaRPr sz="8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46" name="table 46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芡实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69.58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莲子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72.52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桑白皮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66.64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吴茱萸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109.76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33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白前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125.44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天冬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54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126.96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31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124.4208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黑顺片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76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鱼腥草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1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28.224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土茯苓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皂角刺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109.7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107.506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浮小麦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40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28.08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27.5184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5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墨旱莲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33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37.632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薤白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94.08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蜂房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1744.4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鸡血藤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40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26.88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26.3424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姜黄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33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53.1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52.038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土鳖虫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233.24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醋莪术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43.12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2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苏木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33.32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地肤子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玉竹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74.11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25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72.6278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813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白芥子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1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163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防己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00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8" name="picture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50" name="textbox 50"/>
          <p:cNvSpPr/>
          <p:nvPr/>
        </p:nvSpPr>
        <p:spPr>
          <a:xfrm>
            <a:off x="3723792" y="9817035"/>
            <a:ext cx="127635" cy="1111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0000"/>
              </a:lnSpc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17</a:t>
            </a:r>
            <a:endParaRPr sz="8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54" name="table 54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首乌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乌梢蛇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1292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1266.16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鹿角霜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161.7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草果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76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龙眼肉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102.9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甜叶菊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109.76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蛇床子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60.76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875" algn="l" rtl="0" eaLnBrk="0">
                        <a:lnSpc>
                          <a:spcPct val="85000"/>
                        </a:lnSpc>
                      </a:pP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山豆根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531.16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琥珀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117.6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冰片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3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08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蔓荆子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35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165.2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2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161.896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5000"/>
                        </a:lnSpc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芒硝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1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41.04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40.2192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旋覆花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137.2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锁阳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191.1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广金钱草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盐车前子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2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88.2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蕲蛇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33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3968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162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3888.64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益智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7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桑寄生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1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23.324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橘络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3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465.5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生五灵脂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186.2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蜂蜜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117.6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半枝莲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40.18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6" name="picture 5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58" name="textbox 58"/>
          <p:cNvSpPr/>
          <p:nvPr/>
        </p:nvSpPr>
        <p:spPr>
          <a:xfrm>
            <a:off x="3723792" y="9817035"/>
            <a:ext cx="127635" cy="1123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1000"/>
              </a:lnSpc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18</a:t>
            </a:r>
            <a:endParaRPr sz="8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icture 6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62" name="table 62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血余炭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8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46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96.432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平贝母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78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292.416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05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286.56768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蒺藜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022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70.56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6000"/>
                        </a:lnSpc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59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2844.8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54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2787.904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大青叶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33.32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灯心草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282.24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64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桑叶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18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车前草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42.14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西青果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57.82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石决明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33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32.928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千斤拔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木蝴蝶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94.08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川楝子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17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降香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3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439.04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艾叶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地榆炭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65.66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枇杷叶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石韦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68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61.74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仙茅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02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235.2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青皮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33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654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35.672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藁本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195.02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垂盆草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2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33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43.904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4" name="pictur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66" name="textbox 66"/>
          <p:cNvSpPr/>
          <p:nvPr/>
        </p:nvSpPr>
        <p:spPr>
          <a:xfrm>
            <a:off x="3723792" y="9817035"/>
            <a:ext cx="127635" cy="1111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0000"/>
              </a:lnSpc>
            </a:pP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19</a:t>
            </a:r>
            <a:endParaRPr sz="8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6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11500" y="4397375"/>
            <a:ext cx="1511808" cy="1524000"/>
          </a:xfrm>
          <a:prstGeom prst="rect">
            <a:avLst/>
          </a:prstGeom>
        </p:spPr>
      </p:pic>
      <p:graphicFrame>
        <p:nvGraphicFramePr>
          <p:cNvPr id="70" name="table 70"/>
          <p:cNvGraphicFramePr>
            <a:graphicFrameLocks noGrp="1"/>
          </p:cNvGraphicFramePr>
          <p:nvPr/>
        </p:nvGraphicFramePr>
        <p:xfrm>
          <a:off x="760221" y="914400"/>
          <a:ext cx="6162040" cy="8755379"/>
        </p:xfrm>
        <a:graphic>
          <a:graphicData uri="http://schemas.openxmlformats.org/drawingml/2006/table">
            <a:tbl>
              <a:tblPr/>
              <a:tblGrid>
                <a:gridCol w="400684"/>
                <a:gridCol w="956310"/>
                <a:gridCol w="2216785"/>
                <a:gridCol w="476250"/>
                <a:gridCol w="1114425"/>
                <a:gridCol w="997585"/>
              </a:tblGrid>
              <a:tr h="5575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541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b="1" kern="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eaVert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5955" algn="l" rtl="0" eaLnBrk="0">
                        <a:lnSpc>
                          <a:spcPct val="86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6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采购单项限价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437515" algn="l" rtl="0" eaLnBrk="0">
                        <a:lnSpc>
                          <a:spcPct val="91000"/>
                        </a:lnSpc>
                        <a:spcBef>
                          <a:spcPts val="305"/>
                        </a:spcBef>
                      </a:pP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indent="-177165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1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(元)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小罗伞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08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89.6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46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87.808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两面针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53.9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33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谷芽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青天葵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377.3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狗脊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85.26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滑石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炒王不留行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35.28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绞股蓝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81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葶苈子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95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银柴胡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148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00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粉萆解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43.12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14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檀香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94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068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27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伸筋草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385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萹蓄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21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25.2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24.696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63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侧柏叶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27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35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公丁香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767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191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茺蔚子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704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89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95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87.22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192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核桃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97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113.68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1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虎杖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22.54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煅瓦楞子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9784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90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冬瓜子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64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195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196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59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败酱草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883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197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289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玄明粉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200" kern="0" spc="-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r>
                        <a:rPr sz="12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一部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5100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2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14.4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1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14.112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2" name="picture 7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543800" y="4578350"/>
            <a:ext cx="12700" cy="1524000"/>
          </a:xfrm>
          <a:prstGeom prst="rect">
            <a:avLst/>
          </a:prstGeom>
        </p:spPr>
      </p:pic>
      <p:sp>
        <p:nvSpPr>
          <p:cNvPr id="74" name="textbox 74"/>
          <p:cNvSpPr/>
          <p:nvPr/>
        </p:nvSpPr>
        <p:spPr>
          <a:xfrm>
            <a:off x="3712819" y="9817035"/>
            <a:ext cx="138429" cy="121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69000"/>
              </a:lnSpc>
            </a:pPr>
            <a:r>
              <a:rPr sz="9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20</a:t>
            </a:r>
            <a:endParaRPr sz="9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15597</Words>
  <Application>WPS 演示</Application>
  <PresentationFormat/>
  <Paragraphs>5169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7" baseType="lpstr">
      <vt:lpstr>Arial</vt:lpstr>
      <vt:lpstr>宋体</vt:lpstr>
      <vt:lpstr>Wingdings</vt:lpstr>
      <vt:lpstr>Arial</vt:lpstr>
      <vt:lpstr>Times New Roman</vt:lpstr>
      <vt:lpstr>微软雅黑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⭐❄</dc:creator>
  <cp:lastModifiedBy>奉云</cp:lastModifiedBy>
  <cp:revision>1</cp:revision>
  <dcterms:created xsi:type="dcterms:W3CDTF">2026-06-10T01:45:53Z</dcterms:created>
  <dcterms:modified xsi:type="dcterms:W3CDTF">2026-06-10T01:45:53Z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wqlLaW5nc29mdCBQREYgdG8gV1BTIDEyMA</vt:lpwstr>
  </property>
  <property fmtid="{D5CDD505-2E9C-101B-9397-08002B2CF9AE}" pid="3" name="Created">
    <vt:filetime>2026-06-10T09:44:52Z</vt:filetime>
  </property>
  <property fmtid="{D5CDD505-2E9C-101B-9397-08002B2CF9AE}" pid="4" name="ICV">
    <vt:lpwstr>30988CCE508743B98B6EDBD920A5C34D_13</vt:lpwstr>
  </property>
  <property fmtid="{D5CDD505-2E9C-101B-9397-08002B2CF9AE}" pid="5" name="KSOProductBuildVer">
    <vt:lpwstr>2052-12.1.0.25835</vt:lpwstr>
  </property>
</Properties>
</file>