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7559675" cy="1069213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image" Target="../media/image14.jpeg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978150" y="6169025"/>
            <a:ext cx="1438655" cy="1475232"/>
          </a:xfrm>
          <a:prstGeom prst="rect">
            <a:avLst/>
          </a:prstGeom>
        </p:spPr>
      </p:pic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684021" y="4152264"/>
          <a:ext cx="6155055" cy="5497195"/>
        </p:xfrm>
        <a:graphic>
          <a:graphicData uri="http://schemas.openxmlformats.org/drawingml/2006/table">
            <a:tbl>
              <a:tblPr/>
              <a:tblGrid>
                <a:gridCol w="437515"/>
                <a:gridCol w="1028700"/>
                <a:gridCol w="2286000"/>
                <a:gridCol w="502919"/>
                <a:gridCol w="952500"/>
                <a:gridCol w="947419"/>
              </a:tblGrid>
              <a:tr h="6445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400" b="1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序</a:t>
                      </a:r>
                      <a:r>
                        <a:rPr sz="1400" kern="0" spc="3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b="1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药品品名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21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参考执行标准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3185" algn="l" rtl="0" eaLnBrk="0">
                        <a:lnSpc>
                          <a:spcPct val="88000"/>
                        </a:lnSpc>
                      </a:pPr>
                      <a:r>
                        <a:rPr sz="1400" b="1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单位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25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采购单项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marL="138430" algn="l" rtl="0" eaLnBrk="0">
                        <a:lnSpc>
                          <a:spcPts val="2495"/>
                        </a:lnSpc>
                      </a:pPr>
                      <a:r>
                        <a:rPr sz="14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限价(元)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投标单价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marL="288925" algn="l" rtl="0" eaLnBrk="0">
                        <a:lnSpc>
                          <a:spcPts val="2495"/>
                        </a:lnSpc>
                      </a:pPr>
                      <a:r>
                        <a:rPr sz="1400" b="1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(元）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13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87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炒酸枣仁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1464.00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1127.28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猫爪草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生龙骨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0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广西壮族自治区中药饮片炮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marL="420370" algn="l" rtl="0" eaLnBrk="0">
                        <a:lnSpc>
                          <a:spcPts val="2495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制规范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-2007</a:t>
                      </a:r>
                      <a:r>
                        <a:rPr sz="14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619.08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蜜款冬花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1088.00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837.76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煅龙骨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361.13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16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蜜远志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418.88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砂仁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323.40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射干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219.30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9000"/>
                        </a:lnSpc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甘草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83.84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黄连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6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792.00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609.84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防风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114.27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3892.00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2996.84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川贝母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5621.00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燀桃仁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162.40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125.05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6"/>
          <p:cNvSpPr/>
          <p:nvPr/>
        </p:nvSpPr>
        <p:spPr>
          <a:xfrm>
            <a:off x="679345" y="1164195"/>
            <a:ext cx="6258559" cy="28676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7940" algn="l" rtl="0" eaLnBrk="0">
              <a:lnSpc>
                <a:spcPct val="92000"/>
              </a:lnSpc>
            </a:pPr>
            <a:r>
              <a:rPr sz="1500" b="1" kern="0" spc="7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附表：投标报价明细表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2395855" algn="l" rtl="0" eaLnBrk="0">
              <a:lnSpc>
                <a:spcPct val="92000"/>
              </a:lnSpc>
              <a:spcBef>
                <a:spcPts val="985"/>
              </a:spcBef>
            </a:pPr>
            <a:r>
              <a:rPr sz="1500" b="1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投标报价明细表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4605" algn="l" rtl="0" eaLnBrk="0">
              <a:lnSpc>
                <a:spcPct val="87000"/>
              </a:lnSpc>
              <a:spcBef>
                <a:spcPts val="1155"/>
              </a:spcBef>
              <a:tabLst>
                <a:tab pos="4718050" algn="l"/>
              </a:tabLst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项</a:t>
            </a:r>
            <a:r>
              <a:rPr sz="1400" kern="0" spc="-3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目名称：</a:t>
            </a:r>
            <a:r>
              <a:rPr sz="1400" u="sng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u="sng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北海市</a:t>
            </a:r>
            <a:r>
              <a:rPr sz="1400" u="sng" kern="0" spc="-2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中医医院中药饮片及相关服务采购项目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	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4605" algn="l" rtl="0" eaLnBrk="0">
              <a:lnSpc>
                <a:spcPct val="87000"/>
              </a:lnSpc>
              <a:spcBef>
                <a:spcPts val="1180"/>
              </a:spcBef>
              <a:tabLst>
                <a:tab pos="3117850" algn="l"/>
              </a:tabLst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项目编号：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BHZC2026-G1-990</a:t>
            </a:r>
            <a:r>
              <a:rPr sz="1400" u="sng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072-GXTZ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	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5240" algn="l" rtl="0" eaLnBrk="0">
              <a:lnSpc>
                <a:spcPct val="87000"/>
              </a:lnSpc>
              <a:spcBef>
                <a:spcPts val="1190"/>
              </a:spcBef>
              <a:tabLst>
                <a:tab pos="1295400" algn="l"/>
              </a:tabLst>
            </a:pPr>
            <a:r>
              <a:rPr sz="1400" kern="0" spc="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分标:</a:t>
            </a:r>
            <a:r>
              <a:rPr sz="1400" kern="0" spc="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u="sng" kern="0" spc="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u="sng" kern="0" spc="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标项3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	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4605" algn="l" rtl="0" eaLnBrk="0">
              <a:lnSpc>
                <a:spcPct val="88000"/>
              </a:lnSpc>
              <a:spcBef>
                <a:spcPts val="1195"/>
              </a:spcBef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投标人名称：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广西国展医药有限公司</a:t>
            </a:r>
            <a:r>
              <a:rPr sz="1400" u="sng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</a:t>
            </a: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</a:t>
            </a: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单位：元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694180" algn="l" rtl="0" eaLnBrk="0">
              <a:lnSpc>
                <a:spcPct val="92000"/>
              </a:lnSpc>
              <a:spcBef>
                <a:spcPts val="1010"/>
              </a:spcBef>
            </a:pPr>
            <a:r>
              <a:rPr sz="1500" b="1" kern="0" spc="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附表：</a:t>
            </a:r>
            <a:r>
              <a:rPr sz="1500" kern="0" spc="-5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b="1" kern="0" spc="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《中药饮片限价明细表》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r" rtl="0" eaLnBrk="0">
              <a:lnSpc>
                <a:spcPct val="87000"/>
              </a:lnSpc>
              <a:spcBef>
                <a:spcPts val="640"/>
              </a:spcBef>
            </a:pPr>
            <a:r>
              <a:rPr sz="1400" b="1" kern="0" spc="-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注：</a:t>
            </a:r>
            <a:r>
              <a:rPr sz="1400" kern="0" spc="-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投标人各项药品的投标费率报价要符合市场价格，不能恶意报低价或虚高价</a:t>
            </a:r>
            <a:r>
              <a:rPr sz="1400" b="1" kern="0" spc="-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2700" algn="l" rtl="0" eaLnBrk="0">
              <a:lnSpc>
                <a:spcPts val="2725"/>
              </a:lnSpc>
            </a:pPr>
            <a:r>
              <a:rPr sz="1400" b="1" kern="0" spc="-2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否则按无效投标处理。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path 12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4" name="textbox 14"/>
          <p:cNvSpPr/>
          <p:nvPr/>
        </p:nvSpPr>
        <p:spPr>
          <a:xfrm>
            <a:off x="3517887" y="9820502"/>
            <a:ext cx="528319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1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7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1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49600" y="5930900"/>
            <a:ext cx="1438655" cy="1475231"/>
          </a:xfrm>
          <a:prstGeom prst="rect">
            <a:avLst/>
          </a:prstGeom>
        </p:spPr>
      </p:pic>
      <p:graphicFrame>
        <p:nvGraphicFramePr>
          <p:cNvPr id="114" name="table 114"/>
          <p:cNvGraphicFramePr>
            <a:graphicFrameLocks noGrp="1"/>
          </p:cNvGraphicFramePr>
          <p:nvPr/>
        </p:nvGraphicFramePr>
        <p:xfrm>
          <a:off x="684021" y="1069975"/>
          <a:ext cx="6155055" cy="8418195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人中白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101.64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藕节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19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鹅不食草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宽筋藤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山柰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韭菜子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青果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生麦芽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11.55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小蓟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大血藤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代赭石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浮萍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红曲米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47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山东省中药饮片炮制规范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5170" algn="l" rtl="0" eaLnBrk="0">
                        <a:lnSpc>
                          <a:spcPct val="87000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-2012</a:t>
                      </a:r>
                      <a:r>
                        <a:rPr sz="14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海桐皮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九龙藤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忍冬藤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诃子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番泻叶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毛冬青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咸水珍珠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051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田基黄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玉米须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绵马贯众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957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11.55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半边莲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43.12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6" name="picture 1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18" name="textbox 118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0" name="path 120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2" name="textbox 122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16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35325" y="6064250"/>
            <a:ext cx="1438655" cy="1475232"/>
          </a:xfrm>
          <a:prstGeom prst="rect">
            <a:avLst/>
          </a:prstGeom>
        </p:spPr>
      </p:pic>
      <p:graphicFrame>
        <p:nvGraphicFramePr>
          <p:cNvPr id="126" name="table 126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海风藤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94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胡椒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72.38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石上柏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荆芥炭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楮实子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49.28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秦皮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胡麻仁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豨莶草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使君子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黄药子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石榴皮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鹿衔草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71.61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刘寄奴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石莲子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1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煅金礞石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14.17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腊梅花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123.20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侧柏炭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山楂炭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七叶莲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寒水石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22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生莪术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枳椇子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急性子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香加皮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香茅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8" name="picture 1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30" name="textbox 130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2" name="path 132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34" name="textbox 134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picture 1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44825" y="6045200"/>
            <a:ext cx="1438655" cy="1475232"/>
          </a:xfrm>
          <a:prstGeom prst="rect">
            <a:avLst/>
          </a:prstGeom>
        </p:spPr>
      </p:pic>
      <p:graphicFrame>
        <p:nvGraphicFramePr>
          <p:cNvPr id="138" name="table 138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木贼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三叉苦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7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胆矾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焦麦芽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20.336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透骨草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救必应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莲房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自然铜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05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芦荟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花蕊石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09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09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6.93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雷公藤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十大功劳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22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65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紫花地丁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西洋参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843.00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649.11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僵蚕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382.80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294.76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知母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62.83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76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蜈蚣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条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67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5.39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威灵仙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150.92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厚朴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猪苓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256.41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8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茯神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103.04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79.34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百部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苦参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枳壳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秦艽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150.92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瓜蒌皮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42" name="textbox 142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4" name="path 144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46" name="textbox 146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18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picture 1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6026150"/>
            <a:ext cx="1438655" cy="1475232"/>
          </a:xfrm>
          <a:prstGeom prst="rect">
            <a:avLst/>
          </a:prstGeom>
        </p:spPr>
      </p:pic>
      <p:graphicFrame>
        <p:nvGraphicFramePr>
          <p:cNvPr id="150" name="table 150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郁金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五指毛桃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139.28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白豆蔻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221.20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170.32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北沙参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0840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</a:pPr>
                      <a:r>
                        <a:rPr sz="13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岗梅</a:t>
                      </a:r>
                      <a:endParaRPr sz="13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0805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</a:pPr>
                      <a:r>
                        <a:rPr sz="13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大枣（黑枣)</a:t>
                      </a:r>
                      <a:endParaRPr sz="13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海金砂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375.20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288.90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8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葛根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白花蛇舌草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花椒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123.20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首乌藤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25.01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广藿香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槐花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64.68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野菊花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93.02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淡竹叶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05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芦根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独活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0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徐长卿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93.17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茵陈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炒蒲黄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158.04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121.69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益母草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紫苏梗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艾绒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泽兰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14.17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三棱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2" name="picture 1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54" name="textbox 154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6" name="path 156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58" name="textbox 158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icture 16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63900" y="5949950"/>
            <a:ext cx="1438655" cy="1475231"/>
          </a:xfrm>
          <a:prstGeom prst="rect">
            <a:avLst/>
          </a:prstGeom>
        </p:spPr>
      </p:pic>
      <p:graphicFrame>
        <p:nvGraphicFramePr>
          <p:cNvPr id="162" name="table 162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补骨脂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素馨花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1108.80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制草乌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246.40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白茅根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0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肉桂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91.20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板蓝根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55.44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玫瑰花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100.10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路路通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荷叶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橘红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2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乌梅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鸡蛋花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43.12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金樱子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黑老虎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决明子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赤小豆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川木通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紫苏叶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54.52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鸡骨草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40.81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2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乌药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佩兰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胖大海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207.90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制马钱子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木棉花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制白附子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橘核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4" name="picture 1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66" name="textbox 166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8" name="path 168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0" name="textbox 170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1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picture 1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92450" y="6121400"/>
            <a:ext cx="1438655" cy="1475232"/>
          </a:xfrm>
          <a:prstGeom prst="rect">
            <a:avLst/>
          </a:prstGeom>
        </p:spPr>
      </p:pic>
      <p:graphicFrame>
        <p:nvGraphicFramePr>
          <p:cNvPr id="174" name="table 174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灵芝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桑枝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黑芝麻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瞿麦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布渣叶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八角茴香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142.80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109.96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醋甘遂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315.90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243.24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莲须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163.24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焦山楂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65.232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千年健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49.28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火炭母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11.55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生三棱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柿蒂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蛤蚧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浙贝母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229.46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95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白及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293.37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钩藤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173.92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133.92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沙苑子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193.20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148.76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辛夷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173.25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佛手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58.52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醋龟甲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165.55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黄柏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152.32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117.29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醋鳖甲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234.08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地骨皮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166.32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枸杞子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6" name="picture 1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78" name="textbox 178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0" name="path 180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2" name="textbox 182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1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21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table 184"/>
          <p:cNvGraphicFramePr>
            <a:graphicFrameLocks noGrp="1"/>
          </p:cNvGraphicFramePr>
          <p:nvPr/>
        </p:nvGraphicFramePr>
        <p:xfrm>
          <a:off x="684021" y="1069975"/>
          <a:ext cx="6155055" cy="5187315"/>
        </p:xfrm>
        <a:graphic>
          <a:graphicData uri="http://schemas.openxmlformats.org/drawingml/2006/table">
            <a:tbl>
              <a:tblPr/>
              <a:tblGrid>
                <a:gridCol w="437515"/>
                <a:gridCol w="1028700"/>
                <a:gridCol w="2286000"/>
                <a:gridCol w="502919"/>
                <a:gridCol w="952500"/>
                <a:gridCol w="947419"/>
              </a:tblGrid>
              <a:tr h="3263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紫草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883.39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680.21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石斛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172.48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8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重楼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1490.832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1147.94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菊花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095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94.71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7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白鲜皮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371.20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285.82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覆盆子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246.40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68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肉苁蓉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104.72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黄精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103.95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生川乌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157.04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生半夏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110.88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生草乌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192.40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148.15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生南星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57.90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制南星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0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93.94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姜半夏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190.19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法半夏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166.32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制川乌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000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389.6576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300.04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6" name="picture 1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816225" y="6959600"/>
            <a:ext cx="1438655" cy="1475232"/>
          </a:xfrm>
          <a:prstGeom prst="rect">
            <a:avLst/>
          </a:prstGeom>
        </p:spPr>
      </p:pic>
      <p:sp>
        <p:nvSpPr>
          <p:cNvPr id="188" name="textbox 188"/>
          <p:cNvSpPr/>
          <p:nvPr/>
        </p:nvSpPr>
        <p:spPr>
          <a:xfrm>
            <a:off x="681486" y="6272035"/>
            <a:ext cx="4796790" cy="18408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0320" algn="l" rtl="0" eaLnBrk="0">
              <a:lnSpc>
                <a:spcPct val="88000"/>
              </a:lnSpc>
            </a:pPr>
            <a:r>
              <a:rPr sz="1400" b="1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注：投标单价=投标费率报价*采购单</a:t>
            </a:r>
            <a:r>
              <a:rPr sz="1400" b="1" kern="0" spc="-2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项限价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130" algn="l" rtl="0" eaLnBrk="0">
              <a:lnSpc>
                <a:spcPct val="87000"/>
              </a:lnSpc>
              <a:spcBef>
                <a:spcPts val="425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法定代表人或者委托代理人（签字或者电子签名</a:t>
            </a:r>
            <a:r>
              <a:rPr sz="14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）：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12700" algn="l" rtl="0" eaLnBrk="0">
              <a:lnSpc>
                <a:spcPct val="87000"/>
              </a:lnSpc>
              <a:spcBef>
                <a:spcPts val="1265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投标人名称（电子签章</a:t>
            </a:r>
            <a:r>
              <a:rPr sz="1400" kern="0" spc="6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）：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广西国展医药有限公司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 rtl="0" eaLnBrk="0">
              <a:lnSpc>
                <a:spcPct val="10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8895" algn="l" rtl="0" eaLnBrk="0">
              <a:lnSpc>
                <a:spcPct val="87000"/>
              </a:lnSpc>
              <a:spcBef>
                <a:spcPts val="5"/>
              </a:spcBef>
            </a:pP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日期：2026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年</a:t>
            </a:r>
            <a:r>
              <a:rPr sz="1400" kern="0" spc="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</a:t>
            </a:r>
            <a:r>
              <a:rPr sz="1400" kern="0" spc="1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月</a:t>
            </a:r>
            <a:r>
              <a:rPr sz="1400" kern="0" spc="4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sz="1400" kern="0" spc="35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日</a:t>
            </a:r>
            <a:endParaRPr sz="14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190" name="picture 1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771232" y="7110983"/>
            <a:ext cx="716279" cy="440435"/>
          </a:xfrm>
          <a:prstGeom prst="rect">
            <a:avLst/>
          </a:prstGeom>
        </p:spPr>
      </p:pic>
      <p:pic>
        <p:nvPicPr>
          <p:cNvPr id="192" name="picture 1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94" name="textbox 194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6" name="path 196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98" name="textbox 198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13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22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83025" y="6035675"/>
            <a:ext cx="1438655" cy="1475232"/>
          </a:xfrm>
          <a:prstGeom prst="rect">
            <a:avLst/>
          </a:prstGeom>
        </p:spPr>
      </p:pic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醋五味子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120.12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1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燀苦杏仁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90.44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69.64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石菖蒲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187.92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144.70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淫羊藿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269.50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盐菟丝子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66.84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前胡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6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240.0832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184.86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山慈菇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1131.90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柏子仁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257.95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赤芍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106.40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81.93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枳实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105.60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81.31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05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熟地黄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马勃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1475.32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红参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513.30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395.24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酒大黄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88.80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6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醋香附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39.73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煅牡蛎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1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栀子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66.22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生水蛭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3534.40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2721.49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炒紫苏子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58.21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煅龙齿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789.25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珍珠母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炒牛蒡子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49.28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火麻仁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醋乳香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118.58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ts val="1465"/>
                        </a:lnSpc>
                        <a:spcBef>
                          <a:spcPts val="0"/>
                        </a:spcBef>
                      </a:pPr>
                      <a:r>
                        <a:rPr sz="12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大枣（红枣）</a:t>
                      </a:r>
                      <a:endParaRPr sz="12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生牡蛎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22" name="textbox 22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4" name="path 24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6" name="textbox 26"/>
          <p:cNvSpPr/>
          <p:nvPr/>
        </p:nvSpPr>
        <p:spPr>
          <a:xfrm>
            <a:off x="3517887" y="9820502"/>
            <a:ext cx="528319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1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8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16275" y="6359525"/>
            <a:ext cx="1438655" cy="1475232"/>
          </a:xfrm>
          <a:prstGeom prst="rect">
            <a:avLst/>
          </a:prstGeom>
        </p:spPr>
      </p:pic>
      <p:graphicFrame>
        <p:nvGraphicFramePr>
          <p:cNvPr id="30" name="table 30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薄荷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蜜麻黄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酒女贞子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龙胆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177.10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槟榔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42.35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0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郁李仁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262.504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202.13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天竺黄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446.60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6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磁石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炒栀子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57.75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74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肉豆蔻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110.11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麻黄根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香薷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海马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19200.00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14784.00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合欢花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197.12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昆布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67.008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炮姜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59.29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1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麻黄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炒苍耳子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青蒿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草豆蔻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淡豆豉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枯矾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05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高良姜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37.73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丝瓜络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蚕砂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刺五加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2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34" name="textbox 34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6" name="path 36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8" name="textbox 38"/>
          <p:cNvSpPr/>
          <p:nvPr/>
        </p:nvSpPr>
        <p:spPr>
          <a:xfrm>
            <a:off x="3517887" y="9820502"/>
            <a:ext cx="528319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9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06725" y="6026150"/>
            <a:ext cx="1438655" cy="1475232"/>
          </a:xfrm>
          <a:prstGeom prst="rect">
            <a:avLst/>
          </a:prstGeom>
        </p:spPr>
      </p:pic>
      <p:graphicFrame>
        <p:nvGraphicFramePr>
          <p:cNvPr id="42" name="table 42"/>
          <p:cNvGraphicFramePr>
            <a:graphicFrameLocks noGrp="1"/>
          </p:cNvGraphicFramePr>
          <p:nvPr/>
        </p:nvGraphicFramePr>
        <p:xfrm>
          <a:off x="684021" y="1069975"/>
          <a:ext cx="6155055" cy="8418195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荜茇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63.14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生首乌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54.67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青葙子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115.19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升麻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炒瓜蒌子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92.816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71.47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胡黄连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585.20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通草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龙血竭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7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广西壮族自治区中药饮片炮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marL="421005" algn="l" rtl="0" eaLnBrk="0">
                        <a:lnSpc>
                          <a:spcPts val="2495"/>
                        </a:lnSpc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制规范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-2007</a:t>
                      </a:r>
                      <a:r>
                        <a:rPr sz="1400" kern="0" spc="-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794.64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羌活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365.47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蜜紫菀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233.60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179.87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桑螵蛸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1586.00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1221.22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醋没药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221.20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170.32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84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87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茜草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487.07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375.04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厚朴花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110.88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罗汉果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只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8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03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2.08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425.04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海螵蛸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106.57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石膏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细辛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639.10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炒鸡内金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炒莱菔子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归尾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141.68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89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麸炒白术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317.52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244.49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柴胡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246.09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8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蝉蜕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4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46" name="textbox 46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8" name="path 48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0" name="textbox 50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10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83025" y="6035675"/>
            <a:ext cx="1438655" cy="1475232"/>
          </a:xfrm>
          <a:prstGeom prst="rect">
            <a:avLst/>
          </a:prstGeom>
        </p:spPr>
      </p:pic>
      <p:graphicFrame>
        <p:nvGraphicFramePr>
          <p:cNvPr id="54" name="table 54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醋延胡索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336.40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259.03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黄芩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天麻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367.20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282.74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麸炒苍术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170.94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盐续断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65.45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生大黄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五倍子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81.62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93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炒白扁豆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白头翁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296.45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75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三七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299.20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230.38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木香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05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干姜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61.2032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沉香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431.20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盐巴戟天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芡实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54.67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莲子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56.98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桑白皮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吴茱萸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95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天冬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126.96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97.76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黑顺片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鱼腥草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土茯苓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皂角刺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109.70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84.47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浮小麦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墨旱莲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6" name="picture 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58" name="textbox 58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0" name="path 60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62" name="textbox 62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11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83025" y="6035675"/>
            <a:ext cx="1438655" cy="1475232"/>
          </a:xfrm>
          <a:prstGeom prst="rect">
            <a:avLst/>
          </a:prstGeom>
        </p:spPr>
      </p:pic>
      <p:graphicFrame>
        <p:nvGraphicFramePr>
          <p:cNvPr id="66" name="table 66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薤白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蜂房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1370.60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鸡血藤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姜黄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40.89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土鳖虫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183.26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醋莪术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苏木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地肤子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8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玉竹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74.11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57.06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94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白芥子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防己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269.50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8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首乌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46.20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乌梢蛇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1292.00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994.84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鹿角霜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127.05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草果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龙眼肉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甜叶菊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蛇床子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47.74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山豆根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0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542.00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417.34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琥珀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92.40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86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冰片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蔓荆子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165.20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127.20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芒硝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旋覆花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107.80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锁阳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150.15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广金钱草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8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70" name="textbox 70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2" name="path 72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4" name="textbox 74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87700" y="6035675"/>
            <a:ext cx="1438655" cy="1475232"/>
          </a:xfrm>
          <a:prstGeom prst="rect">
            <a:avLst/>
          </a:prstGeom>
        </p:spPr>
      </p:pic>
      <p:graphicFrame>
        <p:nvGraphicFramePr>
          <p:cNvPr id="78" name="table 78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盐车前子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69.30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蕲蛇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3968.00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3055.36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8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益智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桑寄生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18.33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橘络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365.75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生五灵脂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146.30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2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蜂蜜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92.40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半枝莲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31.57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血余炭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75.77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平贝母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292.416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225.16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蒺藜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55.44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2844.80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6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2190.50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大青叶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灯心草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221.76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桑叶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地榆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79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车前草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54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西青果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45.43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石决明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千斤拔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75.46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木蝴蝶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73.92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川楝子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降香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344.96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艾叶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地榆炭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51.59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0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枇杷叶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13.86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0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82" name="textbox 82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4" name="path 84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6" name="textbox 86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13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78175" y="6007100"/>
            <a:ext cx="1438655" cy="1475232"/>
          </a:xfrm>
          <a:prstGeom prst="rect">
            <a:avLst/>
          </a:prstGeom>
        </p:spPr>
      </p:pic>
      <p:graphicFrame>
        <p:nvGraphicFramePr>
          <p:cNvPr id="90" name="table 90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石韦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48.51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仙茅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青皮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7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藁本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153.23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垂盆草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小罗伞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0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两面针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42.35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谷芽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13.86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青天葵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385.00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296.45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狗脊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66.99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滑石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炒王不留行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27.72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绞股蓝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葶苈子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银柴胡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1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269.50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粉萆解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33.88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29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檀香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27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伸筋草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19.25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萹蓄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25.20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侧柏叶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11.55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公丁香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115.50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茺蔚子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68.53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8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核桃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8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虎杖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1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煅瓦楞子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冬瓜子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2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94" name="textbox 94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6" name="path 96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8" name="textbox 98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14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1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787650" y="5883275"/>
            <a:ext cx="1438655" cy="1475232"/>
          </a:xfrm>
          <a:prstGeom prst="rect">
            <a:avLst/>
          </a:prstGeom>
        </p:spPr>
      </p:pic>
      <p:graphicFrame>
        <p:nvGraphicFramePr>
          <p:cNvPr id="102" name="table 102"/>
          <p:cNvGraphicFramePr>
            <a:graphicFrameLocks noGrp="1"/>
          </p:cNvGraphicFramePr>
          <p:nvPr/>
        </p:nvGraphicFramePr>
        <p:xfrm>
          <a:off x="684021" y="1069975"/>
          <a:ext cx="6155055" cy="8424546"/>
        </p:xfrm>
        <a:graphic>
          <a:graphicData uri="http://schemas.openxmlformats.org/drawingml/2006/table">
            <a:tbl>
              <a:tblPr/>
              <a:tblGrid>
                <a:gridCol w="436880"/>
                <a:gridCol w="1028700"/>
                <a:gridCol w="2286000"/>
                <a:gridCol w="502919"/>
                <a:gridCol w="952500"/>
                <a:gridCol w="948055"/>
              </a:tblGrid>
              <a:tr h="3270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败酱草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玄明粉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14.40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大腹皮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23.10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199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大罗伞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32.03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95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白薇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78.54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8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甘松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生小茴香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34.65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天葵子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163.00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125.51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海浮石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22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骨碎补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61.60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大驳骨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35.00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26.95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钟乳石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15.71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栀子炭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116.00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89.32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68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葛花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27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40.04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茯苓皮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16.94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荔枝核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34.50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212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845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硼砂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13.09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213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036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樟脑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170.20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2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131.05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赤石脂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24.00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18.48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215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穿破石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79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紫石英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15.40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217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蒲黄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112.00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86.24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218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86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小驳骨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21.56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219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密蒙花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70.00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53.90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谷精草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88.00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67.76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221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鹿茸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74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《中国药典》2025</a:t>
                      </a:r>
                      <a:r>
                        <a:rPr sz="1400" kern="0" spc="-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 </a:t>
                      </a:r>
                      <a:r>
                        <a:rPr sz="14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年版一</a:t>
                      </a:r>
                      <a:r>
                        <a:rPr sz="14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部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4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Kg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6204.80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4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4777.70</a:t>
                      </a:r>
                      <a:endParaRPr sz="1400" dirty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4" name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36092" y="467868"/>
            <a:ext cx="1476755" cy="367283"/>
          </a:xfrm>
          <a:prstGeom prst="rect">
            <a:avLst/>
          </a:prstGeom>
        </p:spPr>
      </p:pic>
      <p:sp>
        <p:nvSpPr>
          <p:cNvPr id="106" name="textbox 106"/>
          <p:cNvSpPr/>
          <p:nvPr/>
        </p:nvSpPr>
        <p:spPr>
          <a:xfrm>
            <a:off x="4379521" y="683527"/>
            <a:ext cx="2508250" cy="208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0000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合作共赢、求真务实、勇于创新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8" name="path 108"/>
          <p:cNvSpPr/>
          <p:nvPr/>
        </p:nvSpPr>
        <p:spPr>
          <a:xfrm>
            <a:off x="685800" y="899794"/>
            <a:ext cx="6188709" cy="36576"/>
          </a:xfrm>
          <a:custGeom>
            <a:avLst/>
            <a:gdLst/>
            <a:ahLst/>
            <a:cxnLst/>
            <a:rect l="0" t="0" r="0" b="0"/>
            <a:pathLst>
              <a:path w="9745" h="57">
                <a:moveTo>
                  <a:pt x="0" y="0"/>
                </a:moveTo>
                <a:lnTo>
                  <a:pt x="9745" y="0"/>
                </a:lnTo>
                <a:lnTo>
                  <a:pt x="9745" y="19"/>
                </a:lnTo>
                <a:lnTo>
                  <a:pt x="0" y="19"/>
                </a:lnTo>
                <a:lnTo>
                  <a:pt x="0" y="0"/>
                </a:lnTo>
                <a:close/>
              </a:path>
              <a:path w="9745" h="57">
                <a:moveTo>
                  <a:pt x="0" y="38"/>
                </a:moveTo>
                <a:lnTo>
                  <a:pt x="9745" y="38"/>
                </a:lnTo>
                <a:lnTo>
                  <a:pt x="9745" y="57"/>
                </a:lnTo>
                <a:lnTo>
                  <a:pt x="0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0" name="textbox 110"/>
          <p:cNvSpPr/>
          <p:nvPr/>
        </p:nvSpPr>
        <p:spPr>
          <a:xfrm>
            <a:off x="3466071" y="9820502"/>
            <a:ext cx="631825" cy="23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r>
              <a:rPr sz="1500" kern="0" spc="2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15</a:t>
            </a:r>
            <a:r>
              <a:rPr sz="1500" kern="0" spc="8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1500" kern="0" spc="-10" dirty="0">
                <a:solidFill>
                  <a:srgbClr val="000000">
                    <a:alpha val="100000"/>
                  </a:srgb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</a:t>
            </a:r>
            <a:endParaRPr sz="1500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16065</Words>
  <Application>WPS 演示</Application>
  <PresentationFormat/>
  <Paragraphs>4812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宋体</vt:lpstr>
      <vt:lpstr>Wingdings</vt:lpstr>
      <vt:lpstr>Arial</vt:lpstr>
      <vt:lpstr>楷体</vt:lpstr>
      <vt:lpstr>微软雅黑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奉云</cp:lastModifiedBy>
  <cp:revision>1</cp:revision>
  <dcterms:created xsi:type="dcterms:W3CDTF">2026-06-10T01:49:07Z</dcterms:created>
  <dcterms:modified xsi:type="dcterms:W3CDTF">2026-06-10T01:49:07Z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wqlLaW5nc29mdCBQREYgdG8gV1BTIDEyMA</vt:lpwstr>
  </property>
  <property fmtid="{D5CDD505-2E9C-101B-9397-08002B2CF9AE}" pid="3" name="Created">
    <vt:filetime>2026-06-10T09:48:52Z</vt:filetime>
  </property>
  <property fmtid="{D5CDD505-2E9C-101B-9397-08002B2CF9AE}" pid="4" name="ICV">
    <vt:lpwstr>38489ECE86704EA0AB693B5BCBA0623F_13</vt:lpwstr>
  </property>
  <property fmtid="{D5CDD505-2E9C-101B-9397-08002B2CF9AE}" pid="5" name="KSOProductBuildVer">
    <vt:lpwstr>2052-12.1.0.25835</vt:lpwstr>
  </property>
</Properties>
</file>