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7559675" cy="1069213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5" Type="http://schemas.openxmlformats.org/officeDocument/2006/relationships/tableStyles" Target="tableStyles.xml"/><Relationship Id="rId14" Type="http://schemas.openxmlformats.org/officeDocument/2006/relationships/viewProps" Target="viewProps.xml"/><Relationship Id="rId13" Type="http://schemas.openxmlformats.org/officeDocument/2006/relationships/presProps" Target="presProps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21600000">
            <a:off x="1797050" y="2435225"/>
            <a:ext cx="1511808" cy="1505711"/>
          </a:xfrm>
          <a:prstGeom prst="rect">
            <a:avLst/>
          </a:prstGeom>
        </p:spPr>
      </p:pic>
      <p:graphicFrame>
        <p:nvGraphicFramePr>
          <p:cNvPr id="4" name="table 4"/>
          <p:cNvGraphicFramePr>
            <a:graphicFrameLocks noGrp="1"/>
          </p:cNvGraphicFramePr>
          <p:nvPr/>
        </p:nvGraphicFramePr>
        <p:xfrm>
          <a:off x="630046" y="3815080"/>
          <a:ext cx="5945505" cy="5921375"/>
        </p:xfrm>
        <a:graphic>
          <a:graphicData uri="http://schemas.openxmlformats.org/drawingml/2006/table">
            <a:tbl>
              <a:tblPr/>
              <a:tblGrid>
                <a:gridCol w="470534"/>
                <a:gridCol w="902335"/>
                <a:gridCol w="2102485"/>
                <a:gridCol w="461644"/>
                <a:gridCol w="894080"/>
                <a:gridCol w="1114425"/>
              </a:tblGrid>
              <a:tr h="40512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8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88265" algn="l" rtl="0" eaLnBrk="0">
                        <a:lnSpc>
                          <a:spcPct val="85000"/>
                        </a:lnSpc>
                      </a:pPr>
                      <a:r>
                        <a:rPr sz="1200" b="1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序号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8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1765" algn="l" rtl="0" eaLnBrk="0">
                        <a:lnSpc>
                          <a:spcPct val="85000"/>
                        </a:lnSpc>
                      </a:pPr>
                      <a:r>
                        <a:rPr sz="1200" b="1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药品品名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599440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b="1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参考执行标准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85090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b="1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单位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49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6845" indent="-9525" algn="l" rtl="0" eaLnBrk="0">
                        <a:lnSpc>
                          <a:spcPct val="107000"/>
                        </a:lnSpc>
                      </a:pPr>
                      <a:r>
                        <a:rPr sz="1200" b="1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采购单项</a:t>
                      </a:r>
                      <a:r>
                        <a:rPr sz="1200" kern="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200" b="1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限价(元)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4140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200" b="1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投标单价(元)</a:t>
                      </a:r>
                      <a:endParaRPr sz="12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7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8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1780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9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77165" algn="l" rtl="0" eaLnBrk="0">
                        <a:lnSpc>
                          <a:spcPct val="86000"/>
                        </a:lnSpc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炒酸枣仁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9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4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8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2385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1464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8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5242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951.00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7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0891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46380" algn="l" rtl="0" eaLnBrk="0">
                        <a:lnSpc>
                          <a:spcPct val="85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猫爪草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8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4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5115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500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5496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325.00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259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8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10185" algn="l" rtl="0" eaLnBrk="0">
                        <a:lnSpc>
                          <a:spcPct val="84000"/>
                        </a:lnSpc>
                      </a:pPr>
                      <a:r>
                        <a:rPr sz="11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52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48285" algn="l" rtl="0" eaLnBrk="0">
                        <a:lnSpc>
                          <a:spcPct val="85000"/>
                        </a:lnSpc>
                        <a:spcBef>
                          <a:spcPts val="5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生龙骨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78105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广西壮族自治区中药</a:t>
                      </a:r>
                      <a:r>
                        <a:rPr sz="11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饮片炮制规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algn="l" rtl="0" eaLnBrk="0">
                        <a:lnSpc>
                          <a:spcPct val="118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623570" algn="l" rtl="0" eaLnBrk="0">
                        <a:lnSpc>
                          <a:spcPct val="86000"/>
                        </a:lnSpc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范 -2007</a:t>
                      </a:r>
                      <a:r>
                        <a:rPr sz="1100" kern="0" spc="-1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8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49250" algn="l" rtl="0" eaLnBrk="0">
                        <a:lnSpc>
                          <a:spcPct val="84000"/>
                        </a:lnSpc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804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8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54965" algn="l" rtl="0" eaLnBrk="0">
                        <a:lnSpc>
                          <a:spcPct val="84000"/>
                        </a:lnSpc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522.00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6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0637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8034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蜜款冬花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2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2385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1088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5560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707.00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7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1018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5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9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48285" algn="l" rtl="0" eaLnBrk="0">
                        <a:lnSpc>
                          <a:spcPct val="85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煅龙骨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2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4798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469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5496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304.00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7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0828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0825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蜜远志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1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5115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544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5496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353.00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7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8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1082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7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9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16865" algn="l" rtl="0" eaLnBrk="0">
                        <a:lnSpc>
                          <a:spcPct val="86000"/>
                        </a:lnSpc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砂仁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9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4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8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4798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420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8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5369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273.00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7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0764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8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8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1750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射干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8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4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8003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284.8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6258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185.00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6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07645" algn="l" rtl="0" eaLnBrk="0">
                        <a:lnSpc>
                          <a:spcPct val="84000"/>
                        </a:lnSpc>
                      </a:pPr>
                      <a:r>
                        <a:rPr sz="11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9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16865" algn="l" rtl="0" eaLnBrk="0">
                        <a:lnSpc>
                          <a:spcPct val="85000"/>
                        </a:lnSpc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甘草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3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8765" algn="l" rtl="0" eaLnBrk="0">
                        <a:lnSpc>
                          <a:spcPct val="84000"/>
                        </a:lnSpc>
                      </a:pPr>
                      <a:r>
                        <a:rPr sz="11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83.84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9890" algn="l" rtl="0" eaLnBrk="0">
                        <a:lnSpc>
                          <a:spcPct val="84000"/>
                        </a:lnSpc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54.00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7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8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82245" algn="l" rtl="0" eaLnBrk="0">
                        <a:lnSpc>
                          <a:spcPct val="92000"/>
                        </a:lnSpc>
                        <a:spcBef>
                          <a:spcPts val="0"/>
                        </a:spcBef>
                      </a:pPr>
                      <a:r>
                        <a:rPr sz="10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10</a:t>
                      </a:r>
                      <a:endParaRPr sz="10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16865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黄连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2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5179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792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5496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514.00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6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82245" algn="l" rtl="0" eaLnBrk="0">
                        <a:lnSpc>
                          <a:spcPct val="92000"/>
                        </a:lnSpc>
                        <a:spcBef>
                          <a:spcPts val="0"/>
                        </a:spcBef>
                      </a:pPr>
                      <a:r>
                        <a:rPr sz="10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11</a:t>
                      </a:r>
                      <a:endParaRPr sz="10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26390" algn="l" rtl="0" eaLnBrk="0">
                        <a:lnSpc>
                          <a:spcPct val="85000"/>
                        </a:lnSpc>
                        <a:spcBef>
                          <a:spcPts val="0"/>
                        </a:spcBef>
                      </a:pPr>
                      <a:r>
                        <a:rPr sz="11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防风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2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8892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148.4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735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96.00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6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82245" algn="l" rtl="0" eaLnBrk="0">
                        <a:lnSpc>
                          <a:spcPct val="92000"/>
                        </a:lnSpc>
                        <a:spcBef>
                          <a:spcPts val="0"/>
                        </a:spcBef>
                      </a:pPr>
                      <a:r>
                        <a:rPr sz="10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12</a:t>
                      </a:r>
                      <a:endParaRPr sz="10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8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17500" algn="l" rtl="0" eaLnBrk="0">
                        <a:lnSpc>
                          <a:spcPct val="85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全蝎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1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1623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3892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1877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2529.00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7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82245" algn="l" rtl="0" eaLnBrk="0">
                        <a:lnSpc>
                          <a:spcPct val="92000"/>
                        </a:lnSpc>
                        <a:spcBef>
                          <a:spcPts val="0"/>
                        </a:spcBef>
                      </a:pPr>
                      <a:r>
                        <a:rPr sz="10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13</a:t>
                      </a:r>
                      <a:endParaRPr sz="10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9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082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川贝母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9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4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8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1686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7300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8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1623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4745.00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6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9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82245" algn="l" rtl="0" eaLnBrk="0">
                        <a:lnSpc>
                          <a:spcPct val="92000"/>
                        </a:lnSpc>
                        <a:spcBef>
                          <a:spcPts val="0"/>
                        </a:spcBef>
                      </a:pPr>
                      <a:r>
                        <a:rPr sz="10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14</a:t>
                      </a:r>
                      <a:endParaRPr sz="10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8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463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燀桃仁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8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4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8892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162.4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6258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105.00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7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9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82245" algn="l" rtl="0" eaLnBrk="0">
                        <a:lnSpc>
                          <a:spcPct val="92000"/>
                        </a:lnSpc>
                      </a:pPr>
                      <a:r>
                        <a:rPr sz="10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15</a:t>
                      </a:r>
                      <a:endParaRPr sz="10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77165" algn="l" rtl="0" eaLnBrk="0">
                        <a:lnSpc>
                          <a:spcPct val="85000"/>
                        </a:lnSpc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醋五味子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3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58775" algn="l" rtl="0" eaLnBrk="0">
                        <a:lnSpc>
                          <a:spcPct val="84000"/>
                        </a:lnSpc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156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62585" algn="l" rtl="0" eaLnBrk="0">
                        <a:lnSpc>
                          <a:spcPct val="84000"/>
                        </a:lnSpc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101.00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6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8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82245" algn="l" rtl="0" eaLnBrk="0">
                        <a:lnSpc>
                          <a:spcPct val="92000"/>
                        </a:lnSpc>
                        <a:spcBef>
                          <a:spcPts val="0"/>
                        </a:spcBef>
                      </a:pPr>
                      <a:r>
                        <a:rPr sz="10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16</a:t>
                      </a:r>
                      <a:endParaRPr sz="10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7653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燀苦杏仁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2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876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90.44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989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58.00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6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82245" algn="l" rtl="0" eaLnBrk="0">
                        <a:lnSpc>
                          <a:spcPct val="92000"/>
                        </a:lnSpc>
                        <a:spcBef>
                          <a:spcPts val="0"/>
                        </a:spcBef>
                      </a:pPr>
                      <a:r>
                        <a:rPr sz="10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17</a:t>
                      </a:r>
                      <a:endParaRPr sz="10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47650" algn="l" rtl="0" eaLnBrk="0">
                        <a:lnSpc>
                          <a:spcPct val="85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石菖蒲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2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336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187.92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6258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122.00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7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82245" algn="l" rtl="0" eaLnBrk="0">
                        <a:lnSpc>
                          <a:spcPct val="92000"/>
                        </a:lnSpc>
                        <a:spcBef>
                          <a:spcPts val="0"/>
                        </a:spcBef>
                      </a:pPr>
                      <a:r>
                        <a:rPr sz="10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18</a:t>
                      </a:r>
                      <a:endParaRPr sz="10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8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48920" algn="l" rtl="0" eaLnBrk="0">
                        <a:lnSpc>
                          <a:spcPct val="85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淫羊藿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1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5115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350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5369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227.00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6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82245" algn="l" rtl="0" eaLnBrk="0">
                        <a:lnSpc>
                          <a:spcPct val="92000"/>
                        </a:lnSpc>
                        <a:spcBef>
                          <a:spcPts val="0"/>
                        </a:spcBef>
                      </a:pPr>
                      <a:r>
                        <a:rPr sz="10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19</a:t>
                      </a:r>
                      <a:endParaRPr sz="10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78435" algn="l" rtl="0" eaLnBrk="0">
                        <a:lnSpc>
                          <a:spcPct val="85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盐菟丝子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9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4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8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1369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86.8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8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989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56.00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7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7399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19405" algn="l" rtl="0" eaLnBrk="0">
                        <a:lnSpc>
                          <a:spcPct val="85000"/>
                        </a:lnSpc>
                      </a:pPr>
                      <a:r>
                        <a:rPr sz="11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前胡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8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4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7462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240.0832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6258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156.00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6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73990" algn="l" rtl="0" eaLnBrk="0">
                        <a:lnSpc>
                          <a:spcPct val="84000"/>
                        </a:lnSpc>
                      </a:pPr>
                      <a:r>
                        <a:rPr sz="11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21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9715" algn="l" rtl="0" eaLnBrk="0">
                        <a:lnSpc>
                          <a:spcPct val="85000"/>
                        </a:lnSpc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山慈菇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3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23850" algn="l" rtl="0" eaLnBrk="0">
                        <a:lnSpc>
                          <a:spcPct val="84000"/>
                        </a:lnSpc>
                      </a:pPr>
                      <a:r>
                        <a:rPr sz="11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1470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52425" algn="l" rtl="0" eaLnBrk="0">
                        <a:lnSpc>
                          <a:spcPct val="84000"/>
                        </a:lnSpc>
                      </a:pPr>
                      <a:r>
                        <a:rPr sz="11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955.00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6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7399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22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4765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柏子仁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2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5115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335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5369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217.00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7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7399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23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21945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赤芍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2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8892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106.4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798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69.00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6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7399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24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1877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枳实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1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8892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105.6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798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68.00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7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8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7399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25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9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0190" algn="l" rtl="0" eaLnBrk="0">
                        <a:lnSpc>
                          <a:spcPct val="86000"/>
                        </a:lnSpc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熟地黄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9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4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8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1432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69.6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8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671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45.00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6375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7399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26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8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21945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马勃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8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4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2385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1916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2702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1245.00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textbox 6"/>
          <p:cNvSpPr/>
          <p:nvPr/>
        </p:nvSpPr>
        <p:spPr>
          <a:xfrm>
            <a:off x="708761" y="1047267"/>
            <a:ext cx="6122670" cy="2776854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2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9050" algn="l" rtl="0" eaLnBrk="0">
              <a:lnSpc>
                <a:spcPct val="87000"/>
              </a:lnSpc>
            </a:pPr>
            <a:r>
              <a:rPr sz="1200" b="1" kern="0" spc="-3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附表：</a:t>
            </a:r>
            <a:endParaRPr sz="12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 rtl="0" eaLnBrk="0">
              <a:lnSpc>
                <a:spcPct val="121000"/>
              </a:lnSpc>
            </a:pPr>
            <a:endParaRPr sz="1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2454910" algn="l" rtl="0" eaLnBrk="0">
              <a:lnSpc>
                <a:spcPct val="86000"/>
              </a:lnSpc>
              <a:spcBef>
                <a:spcPts val="425"/>
              </a:spcBef>
            </a:pPr>
            <a:r>
              <a:rPr sz="1400" b="1" kern="0" spc="-2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投标报价明细表</a:t>
            </a:r>
            <a:endParaRPr sz="14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algn="l" rtl="0" eaLnBrk="0">
              <a:lnSpc>
                <a:spcPct val="147000"/>
              </a:lnSpc>
            </a:pPr>
            <a:endParaRPr sz="1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l" rtl="0" eaLnBrk="0">
              <a:lnSpc>
                <a:spcPct val="148000"/>
              </a:lnSpc>
            </a:pPr>
            <a:endParaRPr sz="1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8415" algn="l" rtl="0" eaLnBrk="0">
              <a:lnSpc>
                <a:spcPct val="86000"/>
              </a:lnSpc>
              <a:spcBef>
                <a:spcPts val="360"/>
              </a:spcBef>
              <a:tabLst>
                <a:tab pos="3971925" algn="l"/>
              </a:tabLst>
            </a:pPr>
            <a:r>
              <a:rPr sz="1200" kern="0" spc="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项目名称：</a:t>
            </a:r>
            <a:r>
              <a:rPr sz="1200" u="sng" kern="0" spc="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北海市中医医院中药饮片及</a:t>
            </a:r>
            <a:r>
              <a:rPr sz="1200" u="sng" kern="0" spc="-1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相关服务采购项目</a:t>
            </a:r>
            <a:r>
              <a:rPr sz="1200" u="sng" kern="0" spc="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	</a:t>
            </a:r>
            <a:endParaRPr sz="12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marL="18415" algn="l" rtl="0" eaLnBrk="0">
              <a:lnSpc>
                <a:spcPct val="86000"/>
              </a:lnSpc>
              <a:spcBef>
                <a:spcPts val="1340"/>
              </a:spcBef>
              <a:tabLst>
                <a:tab pos="3933825" algn="l"/>
              </a:tabLst>
            </a:pPr>
            <a:r>
              <a:rPr sz="1200" kern="0" spc="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项目编号：</a:t>
            </a:r>
            <a:r>
              <a:rPr sz="1200" u="sng" kern="0" spc="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BHZC2026-G1-990072-G</a:t>
            </a:r>
            <a:r>
              <a:rPr sz="1200" u="sng" kern="0" spc="-1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XTZ  </a:t>
            </a:r>
            <a:r>
              <a:rPr sz="1200" kern="0" spc="-1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分标：</a:t>
            </a:r>
            <a:r>
              <a:rPr sz="1200" u="sng" kern="0" spc="-1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标项</a:t>
            </a:r>
            <a:r>
              <a:rPr sz="1200" u="sng" kern="0" spc="-25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r>
              <a:rPr sz="1200" u="sng" kern="0" spc="-1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</a:t>
            </a:r>
            <a:r>
              <a:rPr sz="1200" u="sng" kern="0" spc="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	</a:t>
            </a:r>
            <a:endParaRPr sz="12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marL="17780" algn="l" rtl="0" eaLnBrk="0">
              <a:lnSpc>
                <a:spcPct val="86000"/>
              </a:lnSpc>
              <a:spcBef>
                <a:spcPts val="1340"/>
              </a:spcBef>
            </a:pPr>
            <a:r>
              <a:rPr sz="1200" kern="0" spc="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投标人名称：</a:t>
            </a:r>
            <a:r>
              <a:rPr sz="1200" u="sng" kern="0" spc="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广西南国医药有限公司 </a:t>
            </a:r>
            <a:r>
              <a:rPr sz="1200" kern="0" spc="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                   单位</a:t>
            </a:r>
            <a:r>
              <a:rPr sz="1200" kern="0" spc="-1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：元</a:t>
            </a:r>
            <a:endParaRPr sz="12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marL="27940" algn="l" rtl="0" eaLnBrk="0">
              <a:lnSpc>
                <a:spcPct val="86000"/>
              </a:lnSpc>
              <a:spcBef>
                <a:spcPts val="1420"/>
              </a:spcBef>
            </a:pPr>
            <a:r>
              <a:rPr sz="1200" b="1" kern="0" spc="-1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附表：《中药饮片限价明</a:t>
            </a:r>
            <a:r>
              <a:rPr sz="1200" b="1" kern="0" spc="-2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细表》</a:t>
            </a:r>
            <a:endParaRPr sz="12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marL="19050" indent="-6985" algn="l" rtl="0" eaLnBrk="0">
              <a:lnSpc>
                <a:spcPct val="132000"/>
              </a:lnSpc>
              <a:spcBef>
                <a:spcPts val="330"/>
              </a:spcBef>
            </a:pPr>
            <a:r>
              <a:rPr sz="1200" b="1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注</a:t>
            </a:r>
            <a:r>
              <a:rPr sz="1200" b="1" kern="0" spc="-18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1200" b="1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：</a:t>
            </a:r>
            <a:r>
              <a:rPr sz="1200" kern="0" spc="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投标人各项药品的投标费率报价要符</a:t>
            </a:r>
            <a:r>
              <a:rPr sz="1200" kern="0" spc="-1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合市场价格，不能恶意报低价或虚高价</a:t>
            </a:r>
            <a:r>
              <a:rPr sz="1200" b="1" kern="0" spc="-1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，否则按无</a:t>
            </a:r>
            <a:r>
              <a:rPr sz="1200" b="1" kern="0" spc="-2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效投标处理。</a:t>
            </a:r>
            <a:endParaRPr sz="12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8" name="textbox 8"/>
          <p:cNvSpPr/>
          <p:nvPr/>
        </p:nvSpPr>
        <p:spPr>
          <a:xfrm>
            <a:off x="3735273" y="10225239"/>
            <a:ext cx="95250" cy="153035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9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ct val="69000"/>
              </a:lnSpc>
            </a:pPr>
            <a:r>
              <a:rPr sz="1200" kern="0" spc="-1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</a:rPr>
              <a:t>6</a:t>
            </a:r>
            <a:endParaRPr sz="1200" dirty="0">
              <a:latin typeface="Times New Roman" panose="02020603050405020304"/>
              <a:ea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8" name="table 58"/>
          <p:cNvGraphicFramePr>
            <a:graphicFrameLocks noGrp="1"/>
          </p:cNvGraphicFramePr>
          <p:nvPr/>
        </p:nvGraphicFramePr>
        <p:xfrm>
          <a:off x="630046" y="899794"/>
          <a:ext cx="5945505" cy="5117465"/>
        </p:xfrm>
        <a:graphic>
          <a:graphicData uri="http://schemas.openxmlformats.org/drawingml/2006/table">
            <a:tbl>
              <a:tblPr/>
              <a:tblGrid>
                <a:gridCol w="470534"/>
                <a:gridCol w="902335"/>
                <a:gridCol w="2102485"/>
                <a:gridCol w="461644"/>
                <a:gridCol w="894080"/>
                <a:gridCol w="1114425"/>
              </a:tblGrid>
              <a:tr h="20764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970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369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48285" algn="l" rtl="0" eaLnBrk="0">
                        <a:lnSpc>
                          <a:spcPct val="85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沙苑子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7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8892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193.2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6258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125.00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6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970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370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8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21310" algn="l" rtl="0" eaLnBrk="0">
                        <a:lnSpc>
                          <a:spcPct val="85000"/>
                        </a:lnSpc>
                        <a:spcBef>
                          <a:spcPts val="0"/>
                        </a:spcBef>
                      </a:pPr>
                      <a:r>
                        <a:rPr sz="11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辛夷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2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4988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225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6258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146.00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7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970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371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18135" algn="l" rtl="0" eaLnBrk="0">
                        <a:lnSpc>
                          <a:spcPct val="85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佛手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2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671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76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671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49.00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6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970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372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8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47015" algn="l" rtl="0" eaLnBrk="0">
                        <a:lnSpc>
                          <a:spcPct val="85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醋龟甲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1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4988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215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6258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139.00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6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970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373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16865" algn="l" rtl="0" eaLnBrk="0">
                        <a:lnSpc>
                          <a:spcPct val="86000"/>
                        </a:lnSpc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黄柏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1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336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152.32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735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99.00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7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970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374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47015" algn="l" rtl="0" eaLnBrk="0">
                        <a:lnSpc>
                          <a:spcPct val="85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醋鳖甲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5115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304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6258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197.00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7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9700" algn="l" rtl="0" eaLnBrk="0">
                        <a:lnSpc>
                          <a:spcPct val="84000"/>
                        </a:lnSpc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375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47015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地骨皮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49885" algn="l" rtl="0" eaLnBrk="0">
                        <a:lnSpc>
                          <a:spcPct val="84000"/>
                        </a:lnSpc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216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62585" algn="l" rtl="0" eaLnBrk="0">
                        <a:lnSpc>
                          <a:spcPct val="84000"/>
                        </a:lnSpc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140.00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6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970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376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8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48285" algn="l" rtl="0" eaLnBrk="0">
                        <a:lnSpc>
                          <a:spcPct val="85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枸杞子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2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1369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94.8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798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61.00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6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970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377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9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20675" algn="l" rtl="0" eaLnBrk="0">
                        <a:lnSpc>
                          <a:spcPct val="85000"/>
                        </a:lnSpc>
                        <a:spcBef>
                          <a:spcPts val="0"/>
                        </a:spcBef>
                      </a:pPr>
                      <a:r>
                        <a:rPr sz="11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紫草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2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4384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883.39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5496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574.00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6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970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378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8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18135" algn="l" rtl="0" eaLnBrk="0">
                        <a:lnSpc>
                          <a:spcPct val="85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石斛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1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4988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224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6258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145.00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7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970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379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18135" algn="l" rtl="0" eaLnBrk="0">
                        <a:lnSpc>
                          <a:spcPct val="85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重楼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1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8351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1490.832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5242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969.00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7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970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380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18135" algn="l" rtl="0" eaLnBrk="0">
                        <a:lnSpc>
                          <a:spcPct val="85000"/>
                        </a:lnSpc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菊花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5877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123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9052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79.00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6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9700" algn="l" rtl="0" eaLnBrk="0">
                        <a:lnSpc>
                          <a:spcPct val="84000"/>
                        </a:lnSpc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381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7335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白鲜皮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81305" algn="l" rtl="0" eaLnBrk="0">
                        <a:lnSpc>
                          <a:spcPct val="84000"/>
                        </a:lnSpc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371.2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53695" algn="l" rtl="0" eaLnBrk="0">
                        <a:lnSpc>
                          <a:spcPct val="84000"/>
                        </a:lnSpc>
                      </a:pPr>
                      <a:r>
                        <a:rPr sz="11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241.00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6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970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382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47650" algn="l" rtl="0" eaLnBrk="0">
                        <a:lnSpc>
                          <a:spcPct val="85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覆盆子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2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5115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320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5369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208.00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6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970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383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9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0985" algn="l" rtl="0" eaLnBrk="0">
                        <a:lnSpc>
                          <a:spcPct val="85000"/>
                        </a:lnSpc>
                        <a:spcBef>
                          <a:spcPts val="0"/>
                        </a:spcBef>
                      </a:pPr>
                      <a:r>
                        <a:rPr sz="11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肉苁蓉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2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5877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136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735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88.00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7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970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384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16865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黄精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1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5877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135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735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87.00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7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970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385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48285" algn="l" rtl="0" eaLnBrk="0">
                        <a:lnSpc>
                          <a:spcPct val="85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生川乌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1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336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157.04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6258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102.00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6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970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386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48285" algn="l" rtl="0" eaLnBrk="0">
                        <a:lnSpc>
                          <a:spcPct val="85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生半夏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5877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144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735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93.00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7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9700" algn="l" rtl="0" eaLnBrk="0">
                        <a:lnSpc>
                          <a:spcPct val="84000"/>
                        </a:lnSpc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387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48285" algn="l" rtl="0" eaLnBrk="0">
                        <a:lnSpc>
                          <a:spcPct val="85000"/>
                        </a:lnSpc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生草乌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88925" algn="l" rtl="0" eaLnBrk="0">
                        <a:lnSpc>
                          <a:spcPct val="84000"/>
                        </a:lnSpc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192.4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62585" algn="l" rtl="0" eaLnBrk="0">
                        <a:lnSpc>
                          <a:spcPct val="84000"/>
                        </a:lnSpc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125.00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7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970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388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48285" algn="l" rtl="0" eaLnBrk="0">
                        <a:lnSpc>
                          <a:spcPct val="85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生南星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2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1686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75.2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671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48.00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7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970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389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47650" algn="l" rtl="0" eaLnBrk="0">
                        <a:lnSpc>
                          <a:spcPct val="85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制南星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2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5877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122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9052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79.00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7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970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390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48285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姜半夏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1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4988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247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6258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160.00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6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970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391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47650" algn="l" rtl="0" eaLnBrk="0">
                        <a:lnSpc>
                          <a:spcPct val="86000"/>
                        </a:lnSpc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法半夏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1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4988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216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6258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140.00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7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970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392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47650" algn="l" rtl="0" eaLnBrk="0">
                        <a:lnSpc>
                          <a:spcPct val="85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制川乌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7589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389.6576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5369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253.00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7009">
                <a:tc gridSpan="5"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864995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单价总合计（元）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85115" algn="l" rtl="0" eaLnBrk="0">
                        <a:lnSpc>
                          <a:spcPct val="84000"/>
                        </a:lnSpc>
                      </a:pPr>
                      <a:r>
                        <a:rPr sz="11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71905.80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0" name="textbox 60"/>
          <p:cNvSpPr/>
          <p:nvPr/>
        </p:nvSpPr>
        <p:spPr>
          <a:xfrm>
            <a:off x="1093571" y="6268491"/>
            <a:ext cx="5758815" cy="92710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5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ct val="86000"/>
              </a:lnSpc>
            </a:pPr>
            <a:r>
              <a:rPr sz="1200" b="1" kern="0" spc="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注：投标单价=投标费率报</a:t>
            </a:r>
            <a:r>
              <a:rPr sz="1200" b="1" kern="0" spc="-1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价*采购单项限价</a:t>
            </a:r>
            <a:endParaRPr sz="12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algn="l" rtl="0" eaLnBrk="0">
              <a:lnSpc>
                <a:spcPct val="113000"/>
              </a:lnSpc>
            </a:pPr>
            <a:endParaRPr sz="1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l" rtl="0" eaLnBrk="0">
              <a:lnSpc>
                <a:spcPct val="113000"/>
              </a:lnSpc>
            </a:pPr>
            <a:endParaRPr sz="1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l" rtl="0" eaLnBrk="0">
              <a:lnSpc>
                <a:spcPct val="114000"/>
              </a:lnSpc>
            </a:pPr>
            <a:endParaRPr sz="1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l" rtl="0" eaLnBrk="0">
              <a:lnSpc>
                <a:spcPct val="102000"/>
              </a:lnSpc>
            </a:pPr>
            <a:endParaRPr sz="3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130300" algn="l" rtl="0" eaLnBrk="0">
              <a:lnSpc>
                <a:spcPct val="86000"/>
              </a:lnSpc>
              <a:spcBef>
                <a:spcPts val="5"/>
              </a:spcBef>
              <a:tabLst>
                <a:tab pos="5744845" algn="l"/>
              </a:tabLst>
            </a:pPr>
            <a:r>
              <a:rPr sz="1200" kern="0" spc="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法定代表人或者委托代理人（签</a:t>
            </a:r>
            <a:r>
              <a:rPr sz="1200" kern="0" spc="-1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字或者电子签名</a:t>
            </a:r>
            <a:r>
              <a:rPr sz="1200" kern="0" spc="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）：</a:t>
            </a:r>
            <a:r>
              <a:rPr sz="1200" u="sng" kern="0" spc="7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 </a:t>
            </a:r>
            <a:r>
              <a:rPr sz="1200" kern="0" spc="3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    </a:t>
            </a:r>
            <a:r>
              <a:rPr sz="1200" u="sng" kern="0" spc="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	</a:t>
            </a:r>
            <a:endParaRPr sz="12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pic>
        <p:nvPicPr>
          <p:cNvPr id="62" name="picture 6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21600000">
            <a:off x="5977838" y="6862571"/>
            <a:ext cx="484632" cy="301752"/>
          </a:xfrm>
          <a:prstGeom prst="rect">
            <a:avLst/>
          </a:prstGeom>
        </p:spPr>
      </p:pic>
      <p:pic>
        <p:nvPicPr>
          <p:cNvPr id="64" name="picture 6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1600000">
            <a:off x="5283200" y="6492875"/>
            <a:ext cx="1511807" cy="1505711"/>
          </a:xfrm>
          <a:prstGeom prst="rect">
            <a:avLst/>
          </a:prstGeom>
        </p:spPr>
      </p:pic>
      <p:sp>
        <p:nvSpPr>
          <p:cNvPr id="66" name="textbox 66"/>
          <p:cNvSpPr/>
          <p:nvPr/>
        </p:nvSpPr>
        <p:spPr>
          <a:xfrm>
            <a:off x="3481971" y="7318514"/>
            <a:ext cx="3370579" cy="413384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5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ct val="86000"/>
              </a:lnSpc>
            </a:pPr>
            <a:r>
              <a:rPr sz="1200" kern="0" spc="-1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投标人名称（电子签章</a:t>
            </a:r>
            <a:r>
              <a:rPr sz="1200" kern="0" spc="6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）：</a:t>
            </a:r>
            <a:r>
              <a:rPr sz="1200" u="sng" kern="0" spc="-1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广西南国医药有限公司</a:t>
            </a:r>
            <a:endParaRPr sz="12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algn="l" rtl="0" eaLnBrk="0">
              <a:lnSpc>
                <a:spcPct val="119000"/>
              </a:lnSpc>
            </a:pPr>
            <a:endParaRPr sz="4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r" rtl="0" eaLnBrk="0">
              <a:lnSpc>
                <a:spcPct val="86000"/>
              </a:lnSpc>
              <a:spcBef>
                <a:spcPts val="5"/>
              </a:spcBef>
            </a:pPr>
            <a:r>
              <a:rPr sz="1200" kern="0" spc="-4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日期：</a:t>
            </a:r>
            <a:r>
              <a:rPr sz="1200" kern="0" spc="-4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</a:rPr>
              <a:t>2026 </a:t>
            </a:r>
            <a:r>
              <a:rPr sz="1200" kern="0" spc="-4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年</a:t>
            </a:r>
            <a:r>
              <a:rPr sz="1200" kern="0" spc="-26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r>
              <a:rPr sz="1200" kern="0" spc="-4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</a:rPr>
              <a:t>06</a:t>
            </a:r>
            <a:r>
              <a:rPr sz="1200" kern="0" spc="7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</a:rPr>
              <a:t> </a:t>
            </a:r>
            <a:r>
              <a:rPr sz="1200" kern="0" spc="-4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月</a:t>
            </a:r>
            <a:r>
              <a:rPr sz="1200" kern="0" spc="-25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r>
              <a:rPr sz="1200" kern="0" spc="-5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</a:rPr>
              <a:t>05  </a:t>
            </a:r>
            <a:r>
              <a:rPr sz="1200" kern="0" spc="-5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日</a:t>
            </a:r>
            <a:endParaRPr sz="12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68" name="textbox 68"/>
          <p:cNvSpPr/>
          <p:nvPr/>
        </p:nvSpPr>
        <p:spPr>
          <a:xfrm>
            <a:off x="3708450" y="10225239"/>
            <a:ext cx="160020" cy="144145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79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ct val="71000"/>
              </a:lnSpc>
            </a:pPr>
            <a:r>
              <a:rPr sz="1100" kern="0" spc="-3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</a:rPr>
              <a:t>15</a:t>
            </a:r>
            <a:endParaRPr sz="1100" dirty="0">
              <a:latin typeface="Times New Roman" panose="02020603050405020304"/>
              <a:ea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10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21600000">
            <a:off x="3012820" y="3053968"/>
            <a:ext cx="1511808" cy="1505712"/>
          </a:xfrm>
          <a:prstGeom prst="rect">
            <a:avLst/>
          </a:prstGeom>
        </p:spPr>
      </p:pic>
      <p:graphicFrame>
        <p:nvGraphicFramePr>
          <p:cNvPr id="12" name="table 12"/>
          <p:cNvGraphicFramePr>
            <a:graphicFrameLocks noGrp="1"/>
          </p:cNvGraphicFramePr>
          <p:nvPr/>
        </p:nvGraphicFramePr>
        <p:xfrm>
          <a:off x="630046" y="899794"/>
          <a:ext cx="5945505" cy="8796653"/>
        </p:xfrm>
        <a:graphic>
          <a:graphicData uri="http://schemas.openxmlformats.org/drawingml/2006/table">
            <a:tbl>
              <a:tblPr/>
              <a:tblGrid>
                <a:gridCol w="470534"/>
                <a:gridCol w="902335"/>
                <a:gridCol w="2102485"/>
                <a:gridCol w="461644"/>
                <a:gridCol w="894080"/>
                <a:gridCol w="1114425"/>
              </a:tblGrid>
              <a:tr h="20764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7399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27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20675" algn="l" rtl="0" eaLnBrk="0">
                        <a:lnSpc>
                          <a:spcPct val="85000"/>
                        </a:lnSpc>
                        <a:spcBef>
                          <a:spcPts val="0"/>
                        </a:spcBef>
                      </a:pPr>
                      <a:r>
                        <a:rPr sz="11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红参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7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8130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513.3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5496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333.00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6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7399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28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019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酒大黄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2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1369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88.8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989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57.00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7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7399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29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9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47015" algn="l" rtl="0" eaLnBrk="0">
                        <a:lnSpc>
                          <a:spcPct val="85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醋香附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2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1623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51.6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989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33.00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6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7526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48285" algn="l" rtl="0" eaLnBrk="0">
                        <a:lnSpc>
                          <a:spcPct val="85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煅牡蛎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1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2385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19.6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9751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12.00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6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7526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31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17500" algn="l" rtl="0" eaLnBrk="0">
                        <a:lnSpc>
                          <a:spcPct val="85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栀子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1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417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86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989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55.00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7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7526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32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48285" algn="l" rtl="0" eaLnBrk="0">
                        <a:lnSpc>
                          <a:spcPct val="85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生水蛭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4638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3534.4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1877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2297.00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7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75260" algn="l" rtl="0" eaLnBrk="0">
                        <a:lnSpc>
                          <a:spcPct val="84000"/>
                        </a:lnSpc>
                      </a:pPr>
                      <a:r>
                        <a:rPr sz="11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33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77165" algn="l" rtl="0" eaLnBrk="0">
                        <a:lnSpc>
                          <a:spcPct val="85000"/>
                        </a:lnSpc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炒紫苏子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16865" algn="l" rtl="0" eaLnBrk="0">
                        <a:lnSpc>
                          <a:spcPct val="84000"/>
                        </a:lnSpc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75.6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6715" algn="l" rtl="0" eaLnBrk="0">
                        <a:lnSpc>
                          <a:spcPct val="84000"/>
                        </a:lnSpc>
                      </a:pPr>
                      <a:r>
                        <a:rPr sz="11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49.00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6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7526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34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48285" algn="l" rtl="0" eaLnBrk="0">
                        <a:lnSpc>
                          <a:spcPct val="85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煅龙齿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2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2385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1025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5306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666.00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6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7526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35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9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48285" algn="l" rtl="0" eaLnBrk="0">
                        <a:lnSpc>
                          <a:spcPct val="85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珍珠母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2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2385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19.6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9751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12.00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6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7526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36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77165" algn="l" rtl="0" eaLnBrk="0">
                        <a:lnSpc>
                          <a:spcPct val="85000"/>
                        </a:lnSpc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炒牛蒡子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1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481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64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671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41.00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7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7526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37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48285" algn="l" rtl="0" eaLnBrk="0">
                        <a:lnSpc>
                          <a:spcPct val="86000"/>
                        </a:lnSpc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火麻仁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1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608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50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989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32.00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7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7526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38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47015" algn="l" rtl="0" eaLnBrk="0">
                        <a:lnSpc>
                          <a:spcPct val="85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醋乳香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5877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154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6258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100.00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6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75260" algn="l" rtl="0" eaLnBrk="0">
                        <a:lnSpc>
                          <a:spcPct val="84000"/>
                        </a:lnSpc>
                      </a:pPr>
                      <a:r>
                        <a:rPr sz="11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39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r" rtl="0" eaLnBrk="0">
                        <a:lnSpc>
                          <a:spcPct val="92000"/>
                        </a:lnSpc>
                      </a:pPr>
                      <a:r>
                        <a:rPr sz="10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大枣（红枣）</a:t>
                      </a:r>
                      <a:endParaRPr sz="10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13055" algn="l" rtl="0" eaLnBrk="0">
                        <a:lnSpc>
                          <a:spcPct val="84000"/>
                        </a:lnSpc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47.6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9890" algn="l" rtl="0" eaLnBrk="0">
                        <a:lnSpc>
                          <a:spcPct val="84000"/>
                        </a:lnSpc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30.00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6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7145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48285" algn="l" rtl="0" eaLnBrk="0">
                        <a:lnSpc>
                          <a:spcPct val="85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生牡蛎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2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2385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19.6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9751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12.00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6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7145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41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9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20040" algn="l" rtl="0" eaLnBrk="0">
                        <a:lnSpc>
                          <a:spcPct val="85000"/>
                        </a:lnSpc>
                        <a:spcBef>
                          <a:spcPts val="0"/>
                        </a:spcBef>
                      </a:pPr>
                      <a:r>
                        <a:rPr sz="11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薄荷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2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608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32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862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20.00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7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7145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42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0825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蜜麻黄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1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290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45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862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29.00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7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7145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43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79705" algn="l" rtl="0" eaLnBrk="0">
                        <a:lnSpc>
                          <a:spcPct val="86000"/>
                        </a:lnSpc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酒女贞子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1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8003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24.48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9751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15.00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6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7145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44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18135" algn="l" rtl="0" eaLnBrk="0">
                        <a:lnSpc>
                          <a:spcPct val="85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龙胆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4988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230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6258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149.00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7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71450" algn="l" rtl="0" eaLnBrk="0">
                        <a:lnSpc>
                          <a:spcPct val="84000"/>
                        </a:lnSpc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45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1623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槟榔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6080" algn="l" rtl="0" eaLnBrk="0">
                        <a:lnSpc>
                          <a:spcPct val="84000"/>
                        </a:lnSpc>
                      </a:pPr>
                      <a:r>
                        <a:rPr sz="11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55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9890" algn="l" rtl="0" eaLnBrk="0">
                        <a:lnSpc>
                          <a:spcPct val="84000"/>
                        </a:lnSpc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35.00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7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7145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46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4765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郁李仁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2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1018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262.504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6258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170.00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7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7145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47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019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天竺黄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2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5115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580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5496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377.00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7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7145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48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17500" algn="l" rtl="0" eaLnBrk="0">
                        <a:lnSpc>
                          <a:spcPct val="85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磁石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1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93700" algn="l" rtl="0" eaLnBrk="0">
                        <a:lnSpc>
                          <a:spcPct val="92000"/>
                        </a:lnSpc>
                        <a:spcBef>
                          <a:spcPts val="0"/>
                        </a:spcBef>
                      </a:pPr>
                      <a:r>
                        <a:rPr sz="10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16</a:t>
                      </a:r>
                      <a:endParaRPr sz="10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9751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10.00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6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7145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49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47015" algn="l" rtl="0" eaLnBrk="0">
                        <a:lnSpc>
                          <a:spcPct val="85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炒栀子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1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671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75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671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48.00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7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7526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50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0985" algn="l" rtl="0" eaLnBrk="0">
                        <a:lnSpc>
                          <a:spcPct val="85000"/>
                        </a:lnSpc>
                        <a:spcBef>
                          <a:spcPts val="0"/>
                        </a:spcBef>
                      </a:pPr>
                      <a:r>
                        <a:rPr sz="11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肉豆蔻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5877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143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735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92.00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7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75260" algn="l" rtl="0" eaLnBrk="0">
                        <a:lnSpc>
                          <a:spcPct val="84000"/>
                        </a:lnSpc>
                      </a:pPr>
                      <a:r>
                        <a:rPr sz="11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51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4765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麻黄根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6715" algn="l" rtl="0" eaLnBrk="0">
                        <a:lnSpc>
                          <a:spcPct val="84000"/>
                        </a:lnSpc>
                      </a:pPr>
                      <a:r>
                        <a:rPr sz="11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70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6715" algn="l" rtl="0" eaLnBrk="0">
                        <a:lnSpc>
                          <a:spcPct val="84000"/>
                        </a:lnSpc>
                      </a:pPr>
                      <a:r>
                        <a:rPr sz="11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45.00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7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7526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52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8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18135" algn="l" rtl="0" eaLnBrk="0">
                        <a:lnSpc>
                          <a:spcPct val="85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香薷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2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608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32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862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20.00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7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7526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53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16865" algn="l" rtl="0" eaLnBrk="0">
                        <a:lnSpc>
                          <a:spcPct val="85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海马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2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8892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19200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9210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12480.00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7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7526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54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47650" algn="l" rtl="0" eaLnBrk="0">
                        <a:lnSpc>
                          <a:spcPct val="85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合欢花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1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4988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256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6258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166.00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7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7526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55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4010" algn="l" rtl="0" eaLnBrk="0">
                        <a:lnSpc>
                          <a:spcPct val="85000"/>
                        </a:lnSpc>
                      </a:pPr>
                      <a:r>
                        <a:rPr sz="1100" kern="0" spc="-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昆布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1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4447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67.008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671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43.00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6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7526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56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18135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炮姜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671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77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989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50.00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6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75260" algn="l" rtl="0" eaLnBrk="0">
                        <a:lnSpc>
                          <a:spcPct val="84000"/>
                        </a:lnSpc>
                      </a:pPr>
                      <a:r>
                        <a:rPr sz="11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57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18135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麻黄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6080" algn="l" rtl="0" eaLnBrk="0">
                        <a:lnSpc>
                          <a:spcPct val="84000"/>
                        </a:lnSpc>
                      </a:pPr>
                      <a:r>
                        <a:rPr sz="11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52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9890" algn="l" rtl="0" eaLnBrk="0">
                        <a:lnSpc>
                          <a:spcPct val="84000"/>
                        </a:lnSpc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33.00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7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7526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58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8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77165" algn="l" rtl="0" eaLnBrk="0">
                        <a:lnSpc>
                          <a:spcPct val="85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炒苍耳子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2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608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34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862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22.00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6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7526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59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1750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青蒿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2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544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9751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13.00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7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7335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8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48285" algn="l" rtl="0" eaLnBrk="0">
                        <a:lnSpc>
                          <a:spcPct val="85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草豆蔻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1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417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80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989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52.00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6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7335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61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0190" algn="l" rtl="0" eaLnBrk="0">
                        <a:lnSpc>
                          <a:spcPct val="85000"/>
                        </a:lnSpc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淡豆豉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1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608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32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862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20.00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6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7335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62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18135" algn="l" rtl="0" eaLnBrk="0">
                        <a:lnSpc>
                          <a:spcPct val="85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枯矾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608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36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862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23.00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7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73355" algn="l" rtl="0" eaLnBrk="0">
                        <a:lnSpc>
                          <a:spcPct val="84000"/>
                        </a:lnSpc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63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0825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高良姜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2905" algn="l" rtl="0" eaLnBrk="0">
                        <a:lnSpc>
                          <a:spcPct val="84000"/>
                        </a:lnSpc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49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9890" algn="l" rtl="0" eaLnBrk="0">
                        <a:lnSpc>
                          <a:spcPct val="84000"/>
                        </a:lnSpc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31.00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6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7335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64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8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48285" algn="l" rtl="0" eaLnBrk="0">
                        <a:lnSpc>
                          <a:spcPct val="85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丝瓜络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2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608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35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862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22.00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7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7335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65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17500" algn="l" rtl="0" eaLnBrk="0">
                        <a:lnSpc>
                          <a:spcPct val="85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蚕砂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2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608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36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862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23.00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6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7335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66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8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46380" algn="l" rtl="0" eaLnBrk="0">
                        <a:lnSpc>
                          <a:spcPct val="85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刺五加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1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290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41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862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26.00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6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7335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67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18135" algn="l" rtl="0" eaLnBrk="0">
                        <a:lnSpc>
                          <a:spcPct val="85000"/>
                        </a:lnSpc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荜茇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1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417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82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989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53.00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7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7335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68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48285" algn="l" rtl="0" eaLnBrk="0">
                        <a:lnSpc>
                          <a:spcPct val="85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生首乌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671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71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671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46.00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574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73355" algn="l" rtl="0" eaLnBrk="0">
                        <a:lnSpc>
                          <a:spcPct val="84000"/>
                        </a:lnSpc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69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47015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青葙子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88925" algn="l" rtl="0" eaLnBrk="0">
                        <a:lnSpc>
                          <a:spcPct val="84000"/>
                        </a:lnSpc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149.6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7350" algn="l" rtl="0" eaLnBrk="0">
                        <a:lnSpc>
                          <a:spcPct val="84000"/>
                        </a:lnSpc>
                      </a:pPr>
                      <a:r>
                        <a:rPr sz="11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97.00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4" name="textbox 14"/>
          <p:cNvSpPr/>
          <p:nvPr/>
        </p:nvSpPr>
        <p:spPr>
          <a:xfrm>
            <a:off x="3734358" y="10227372"/>
            <a:ext cx="96519" cy="150495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6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ct val="68000"/>
              </a:lnSpc>
            </a:pPr>
            <a:r>
              <a:rPr sz="1200" kern="0" spc="-1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</a:rPr>
              <a:t>7</a:t>
            </a:r>
            <a:endParaRPr sz="1200" dirty="0">
              <a:latin typeface="Times New Roman" panose="02020603050405020304"/>
              <a:ea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6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21600000">
            <a:off x="3012820" y="3053968"/>
            <a:ext cx="1511808" cy="1505712"/>
          </a:xfrm>
          <a:prstGeom prst="rect">
            <a:avLst/>
          </a:prstGeom>
        </p:spPr>
      </p:pic>
      <p:graphicFrame>
        <p:nvGraphicFramePr>
          <p:cNvPr id="18" name="table 18"/>
          <p:cNvGraphicFramePr>
            <a:graphicFrameLocks noGrp="1"/>
          </p:cNvGraphicFramePr>
          <p:nvPr/>
        </p:nvGraphicFramePr>
        <p:xfrm>
          <a:off x="630046" y="899794"/>
          <a:ext cx="5945505" cy="8790303"/>
        </p:xfrm>
        <a:graphic>
          <a:graphicData uri="http://schemas.openxmlformats.org/drawingml/2006/table">
            <a:tbl>
              <a:tblPr/>
              <a:tblGrid>
                <a:gridCol w="470534"/>
                <a:gridCol w="902335"/>
                <a:gridCol w="2102485"/>
                <a:gridCol w="461644"/>
                <a:gridCol w="894080"/>
                <a:gridCol w="1114425"/>
              </a:tblGrid>
              <a:tr h="20764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7526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70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18135" algn="l" rtl="0" eaLnBrk="0">
                        <a:lnSpc>
                          <a:spcPct val="85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升麻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7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5877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180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6258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117.00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6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7526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71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77165" algn="l" rtl="0" eaLnBrk="0">
                        <a:lnSpc>
                          <a:spcPct val="85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炒瓜蒌子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2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4384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92.816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798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60.00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7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7526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72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146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胡黄连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2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5179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760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5115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494.00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6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7526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73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8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17500" algn="l" rtl="0" eaLnBrk="0">
                        <a:lnSpc>
                          <a:spcPct val="85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通草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1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4798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5369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260.00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259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7526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74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51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48285" algn="l" rtl="0" eaLnBrk="0">
                        <a:lnSpc>
                          <a:spcPct val="85000"/>
                        </a:lnSpc>
                        <a:spcBef>
                          <a:spcPts val="5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龙血竭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78105" algn="l" rtl="0" eaLnBrk="0">
                        <a:lnSpc>
                          <a:spcPct val="86000"/>
                        </a:lnSpc>
                      </a:pPr>
                      <a:r>
                        <a:rPr sz="1100" kern="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广西壮族自治区中药</a:t>
                      </a:r>
                      <a:r>
                        <a:rPr sz="11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饮片炮制规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algn="l" rtl="0" eaLnBrk="0">
                        <a:lnSpc>
                          <a:spcPct val="118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623570" algn="l" rtl="0" eaLnBrk="0">
                        <a:lnSpc>
                          <a:spcPct val="86000"/>
                        </a:lnSpc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范 -2007</a:t>
                      </a:r>
                      <a:r>
                        <a:rPr sz="1100" kern="0" spc="-1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1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2385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1032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5306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670.00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7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7526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75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17500" algn="l" rtl="0" eaLnBrk="0">
                        <a:lnSpc>
                          <a:spcPct val="85000"/>
                        </a:lnSpc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羌活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4257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474.64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5496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308.00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6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75260" algn="l" rtl="0" eaLnBrk="0">
                        <a:lnSpc>
                          <a:spcPct val="84000"/>
                        </a:lnSpc>
                      </a:pPr>
                      <a:r>
                        <a:rPr sz="11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76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0825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蜜紫菀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80035" algn="l" rtl="0" eaLnBrk="0">
                        <a:lnSpc>
                          <a:spcPct val="84000"/>
                        </a:lnSpc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233.6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62585" algn="l" rtl="0" eaLnBrk="0">
                        <a:lnSpc>
                          <a:spcPct val="84000"/>
                        </a:lnSpc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151.00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6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7526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77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4955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桑螵蛸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2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2385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1586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2702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1030.00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6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7526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78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9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47015" algn="l" rtl="0" eaLnBrk="0">
                        <a:lnSpc>
                          <a:spcPct val="85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醋没药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2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8003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221.2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6258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143.00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7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7526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79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8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22580" algn="l" rtl="0" eaLnBrk="0">
                        <a:lnSpc>
                          <a:spcPct val="85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茜草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1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4257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487.07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5496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316.00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7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7272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80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0825" algn="l" rtl="0" eaLnBrk="0">
                        <a:lnSpc>
                          <a:spcPct val="86000"/>
                        </a:lnSpc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厚朴花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1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5877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144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735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93.00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6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7272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81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4828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罗汉果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7526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只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4988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2.7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3243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1.75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6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72720" algn="l" rtl="0" eaLnBrk="0">
                        <a:lnSpc>
                          <a:spcPct val="84000"/>
                        </a:lnSpc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82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17500" algn="l" rtl="0" eaLnBrk="0">
                        <a:lnSpc>
                          <a:spcPct val="85000"/>
                        </a:lnSpc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地龙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51155" algn="l" rtl="0" eaLnBrk="0">
                        <a:lnSpc>
                          <a:spcPct val="84000"/>
                        </a:lnSpc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552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54965" algn="l" rtl="0" eaLnBrk="0">
                        <a:lnSpc>
                          <a:spcPct val="84000"/>
                        </a:lnSpc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358.00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6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7272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83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8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46380" algn="l" rtl="0" eaLnBrk="0">
                        <a:lnSpc>
                          <a:spcPct val="85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海螵蛸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2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8892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138.4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735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89.00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7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7272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84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9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18135" algn="l" rtl="0" eaLnBrk="0">
                        <a:lnSpc>
                          <a:spcPct val="85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石膏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2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2385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17.5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9751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11.00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7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7272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85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18135" algn="l" rtl="0" eaLnBrk="0">
                        <a:lnSpc>
                          <a:spcPct val="85000"/>
                        </a:lnSpc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细辛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1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4925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830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5496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539.00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6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7272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86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77165" algn="l" rtl="0" eaLnBrk="0">
                        <a:lnSpc>
                          <a:spcPct val="86000"/>
                        </a:lnSpc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炒鸡内金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1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290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47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989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30.00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7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7272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87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77165" algn="l" rtl="0" eaLnBrk="0">
                        <a:lnSpc>
                          <a:spcPct val="85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炒莱菔子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290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44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862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28.00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7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72720" algn="l" rtl="0" eaLnBrk="0">
                        <a:lnSpc>
                          <a:spcPct val="84000"/>
                        </a:lnSpc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88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22580" algn="l" rtl="0" eaLnBrk="0">
                        <a:lnSpc>
                          <a:spcPct val="85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归尾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58775" algn="l" rtl="0" eaLnBrk="0">
                        <a:lnSpc>
                          <a:spcPct val="84000"/>
                        </a:lnSpc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184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62585" algn="l" rtl="0" eaLnBrk="0">
                        <a:lnSpc>
                          <a:spcPct val="84000"/>
                        </a:lnSpc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119.00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7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7272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89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8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78435" algn="l" rtl="0" eaLnBrk="0">
                        <a:lnSpc>
                          <a:spcPct val="85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麸炒白术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2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4638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317.52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5369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206.00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7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7272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90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17500" algn="l" rtl="0" eaLnBrk="0">
                        <a:lnSpc>
                          <a:spcPct val="85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柴胡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2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8130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319.6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5369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207.00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6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7272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91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18770" algn="l" rtl="0" eaLnBrk="0">
                        <a:lnSpc>
                          <a:spcPct val="85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蝉蜕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1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1496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2000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2702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1300.00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7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7272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92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77165" algn="l" rtl="0" eaLnBrk="0">
                        <a:lnSpc>
                          <a:spcPct val="86000"/>
                        </a:lnSpc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醋延胡索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1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8130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336.4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5369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218.00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7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7272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93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16865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黄芩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5877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112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9052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72.00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7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72720" algn="l" rtl="0" eaLnBrk="0">
                        <a:lnSpc>
                          <a:spcPct val="84000"/>
                        </a:lnSpc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94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20040" algn="l" rtl="0" eaLnBrk="0">
                        <a:lnSpc>
                          <a:spcPct val="85000"/>
                        </a:lnSpc>
                      </a:pPr>
                      <a:r>
                        <a:rPr sz="11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天麻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81305" algn="l" rtl="0" eaLnBrk="0">
                        <a:lnSpc>
                          <a:spcPct val="84000"/>
                        </a:lnSpc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367.2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53695" algn="l" rtl="0" eaLnBrk="0">
                        <a:lnSpc>
                          <a:spcPct val="84000"/>
                        </a:lnSpc>
                      </a:pPr>
                      <a:r>
                        <a:rPr sz="11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238.00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7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7272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95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8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78435" algn="l" rtl="0" eaLnBrk="0">
                        <a:lnSpc>
                          <a:spcPct val="85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麸炒苍术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2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4988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222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6258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144.00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7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7272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96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48285" algn="l" rtl="0" eaLnBrk="0">
                        <a:lnSpc>
                          <a:spcPct val="85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盐续断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2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417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85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989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55.00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7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7272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97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48285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生大黄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1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671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70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671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45.00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6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7272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98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49555" algn="l" rtl="0" eaLnBrk="0">
                        <a:lnSpc>
                          <a:spcPct val="85000"/>
                        </a:lnSpc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五倍子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1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5877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106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798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68.00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6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7272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99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77165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炒白扁豆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749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47.68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989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30.00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7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47320" algn="l" rtl="0" eaLnBrk="0">
                        <a:lnSpc>
                          <a:spcPct val="84000"/>
                        </a:lnSpc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7335" algn="l" rtl="0" eaLnBrk="0">
                        <a:lnSpc>
                          <a:spcPct val="85000"/>
                        </a:lnSpc>
                        <a:spcBef>
                          <a:spcPts val="0"/>
                        </a:spcBef>
                      </a:pPr>
                      <a:r>
                        <a:rPr sz="11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白头翁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51155" algn="l" rtl="0" eaLnBrk="0">
                        <a:lnSpc>
                          <a:spcPct val="84000"/>
                        </a:lnSpc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385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53695" algn="l" rtl="0" eaLnBrk="0">
                        <a:lnSpc>
                          <a:spcPct val="84000"/>
                        </a:lnSpc>
                      </a:pPr>
                      <a:r>
                        <a:rPr sz="11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250.00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6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4732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101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1750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三七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2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8003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299.2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6258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194.00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7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4732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102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18135" algn="l" rtl="0" eaLnBrk="0">
                        <a:lnSpc>
                          <a:spcPct val="85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木香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2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481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989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39.00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6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4732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103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16865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干姜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1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0955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61.2032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989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39.00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6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4732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104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17500" algn="l" rtl="0" eaLnBrk="0">
                        <a:lnSpc>
                          <a:spcPct val="84000"/>
                        </a:lnSpc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沉香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1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5115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560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5496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364.00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7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4732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105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78435" algn="l" rtl="0" eaLnBrk="0">
                        <a:lnSpc>
                          <a:spcPct val="85000"/>
                        </a:lnSpc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盐巴戟天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5877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180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6258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117.00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6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47320" algn="l" rtl="0" eaLnBrk="0">
                        <a:lnSpc>
                          <a:spcPct val="84000"/>
                        </a:lnSpc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106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19405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芡实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6715" algn="l" rtl="0" eaLnBrk="0">
                        <a:lnSpc>
                          <a:spcPct val="84000"/>
                        </a:lnSpc>
                      </a:pPr>
                      <a:r>
                        <a:rPr sz="11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71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6715" algn="l" rtl="0" eaLnBrk="0">
                        <a:lnSpc>
                          <a:spcPct val="84000"/>
                        </a:lnSpc>
                      </a:pPr>
                      <a:r>
                        <a:rPr sz="11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46.00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7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4732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107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8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18135" algn="l" rtl="0" eaLnBrk="0">
                        <a:lnSpc>
                          <a:spcPct val="85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莲子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2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671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74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671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48.00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6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4732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108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49555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桑白皮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2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481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68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671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44.00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6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4732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109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8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48285" algn="l" rtl="0" eaLnBrk="0">
                        <a:lnSpc>
                          <a:spcPct val="85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吴茱萸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1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5877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112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9052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72.00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7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4732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110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7820" algn="l" rtl="0" eaLnBrk="0">
                        <a:lnSpc>
                          <a:spcPct val="85000"/>
                        </a:lnSpc>
                      </a:pPr>
                      <a:r>
                        <a:rPr sz="1100" kern="0" spc="-1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白前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1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5877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128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735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83.00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574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4732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111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20040" algn="l" rtl="0" eaLnBrk="0">
                        <a:lnSpc>
                          <a:spcPct val="85000"/>
                        </a:lnSpc>
                        <a:spcBef>
                          <a:spcPts val="0"/>
                        </a:spcBef>
                      </a:pPr>
                      <a:r>
                        <a:rPr sz="11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天冬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336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126.96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735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82.00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0" name="textbox 20"/>
          <p:cNvSpPr/>
          <p:nvPr/>
        </p:nvSpPr>
        <p:spPr>
          <a:xfrm>
            <a:off x="3738016" y="10225239"/>
            <a:ext cx="92710" cy="153035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9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ct val="69000"/>
              </a:lnSpc>
            </a:pPr>
            <a:r>
              <a:rPr sz="1200" kern="0" spc="-1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</a:rPr>
              <a:t>8</a:t>
            </a:r>
            <a:endParaRPr sz="1200" dirty="0">
              <a:latin typeface="Times New Roman" panose="02020603050405020304"/>
              <a:ea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picture 2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21600000">
            <a:off x="3012820" y="3053968"/>
            <a:ext cx="1511808" cy="1505712"/>
          </a:xfrm>
          <a:prstGeom prst="rect">
            <a:avLst/>
          </a:prstGeom>
        </p:spPr>
      </p:pic>
      <p:graphicFrame>
        <p:nvGraphicFramePr>
          <p:cNvPr id="24" name="table 24"/>
          <p:cNvGraphicFramePr>
            <a:graphicFrameLocks noGrp="1"/>
          </p:cNvGraphicFramePr>
          <p:nvPr/>
        </p:nvGraphicFramePr>
        <p:xfrm>
          <a:off x="630046" y="899794"/>
          <a:ext cx="5945505" cy="8796653"/>
        </p:xfrm>
        <a:graphic>
          <a:graphicData uri="http://schemas.openxmlformats.org/drawingml/2006/table">
            <a:tbl>
              <a:tblPr/>
              <a:tblGrid>
                <a:gridCol w="470534"/>
                <a:gridCol w="902335"/>
                <a:gridCol w="2102485"/>
                <a:gridCol w="461644"/>
                <a:gridCol w="894080"/>
                <a:gridCol w="1114425"/>
              </a:tblGrid>
              <a:tr h="20764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4732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112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0825" algn="l" rtl="0" eaLnBrk="0">
                        <a:lnSpc>
                          <a:spcPct val="85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黑顺片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7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4988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6258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130.00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6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4732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113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49555" algn="l" rtl="0" eaLnBrk="0">
                        <a:lnSpc>
                          <a:spcPct val="85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鱼腥草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2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1496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28.8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9751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18.00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7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4732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114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47650" algn="l" rtl="0" eaLnBrk="0">
                        <a:lnSpc>
                          <a:spcPct val="85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土茯苓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2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481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66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671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42.00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6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4732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115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8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47650" algn="l" rtl="0" eaLnBrk="0">
                        <a:lnSpc>
                          <a:spcPct val="85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皂角刺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1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8892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109.7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9052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71.00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6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4732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116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48285" algn="l" rtl="0" eaLnBrk="0">
                        <a:lnSpc>
                          <a:spcPct val="86000"/>
                        </a:lnSpc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浮小麦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1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8003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28.08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9751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18.00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7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4732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117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0825" algn="l" rtl="0" eaLnBrk="0">
                        <a:lnSpc>
                          <a:spcPct val="85000"/>
                        </a:lnSpc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墨旱莲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1623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38.4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862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24.00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7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47320" algn="l" rtl="0" eaLnBrk="0">
                        <a:lnSpc>
                          <a:spcPct val="84000"/>
                        </a:lnSpc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118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18135" algn="l" rtl="0" eaLnBrk="0">
                        <a:lnSpc>
                          <a:spcPct val="85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薤白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4175" algn="l" rtl="0" eaLnBrk="0">
                        <a:lnSpc>
                          <a:spcPct val="84000"/>
                        </a:lnSpc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96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7985" algn="l" rtl="0" eaLnBrk="0">
                        <a:lnSpc>
                          <a:spcPct val="84000"/>
                        </a:lnSpc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62.00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6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4732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119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18135" algn="l" rtl="0" eaLnBrk="0">
                        <a:lnSpc>
                          <a:spcPct val="85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蜂房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2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2385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1780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2702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1157.00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6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4732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120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463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鸡血藤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2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8003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26.88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9751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17.00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6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4732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121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18135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姜黄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1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1623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53.1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989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34.00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7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4732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122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47650" algn="l" rtl="0" eaLnBrk="0">
                        <a:lnSpc>
                          <a:spcPct val="85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土鳖虫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1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4988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238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6258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154.00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7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4732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123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47015" algn="l" rtl="0" eaLnBrk="0">
                        <a:lnSpc>
                          <a:spcPct val="85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醋莪术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290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44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862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28.00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6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47320" algn="l" rtl="0" eaLnBrk="0">
                        <a:lnSpc>
                          <a:spcPct val="84000"/>
                        </a:lnSpc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124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20040" algn="l" rtl="0" eaLnBrk="0">
                        <a:lnSpc>
                          <a:spcPct val="85000"/>
                        </a:lnSpc>
                        <a:spcBef>
                          <a:spcPts val="0"/>
                        </a:spcBef>
                      </a:pPr>
                      <a:r>
                        <a:rPr sz="11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苏木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6080" algn="l" rtl="0" eaLnBrk="0">
                        <a:lnSpc>
                          <a:spcPct val="84000"/>
                        </a:lnSpc>
                      </a:pPr>
                      <a:r>
                        <a:rPr sz="11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34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8620" algn="l" rtl="0" eaLnBrk="0">
                        <a:lnSpc>
                          <a:spcPct val="84000"/>
                        </a:lnSpc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22.00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6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4732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125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8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47015" algn="l" rtl="0" eaLnBrk="0">
                        <a:lnSpc>
                          <a:spcPct val="85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地肤子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2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290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862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26.00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6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4732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126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18135" algn="l" rtl="0" eaLnBrk="0">
                        <a:lnSpc>
                          <a:spcPct val="85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玉竹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2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8194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74.11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671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48.00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7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4732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127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7335" algn="l" rtl="0" eaLnBrk="0">
                        <a:lnSpc>
                          <a:spcPct val="85000"/>
                        </a:lnSpc>
                        <a:spcBef>
                          <a:spcPts val="0"/>
                        </a:spcBef>
                      </a:pPr>
                      <a:r>
                        <a:rPr sz="11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白芥子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1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1496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29.6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9751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19.00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7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4732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128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26390" algn="l" rtl="0" eaLnBrk="0">
                        <a:lnSpc>
                          <a:spcPct val="85000"/>
                        </a:lnSpc>
                        <a:spcBef>
                          <a:spcPts val="0"/>
                        </a:spcBef>
                      </a:pPr>
                      <a:r>
                        <a:rPr sz="11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防己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1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5115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350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5369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227.00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6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4732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129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19405" algn="l" rtl="0" eaLnBrk="0">
                        <a:lnSpc>
                          <a:spcPct val="85000"/>
                        </a:lnSpc>
                        <a:spcBef>
                          <a:spcPts val="0"/>
                        </a:spcBef>
                      </a:pPr>
                      <a:r>
                        <a:rPr sz="11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首乌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481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989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39.00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7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47320" algn="l" rtl="0" eaLnBrk="0">
                        <a:lnSpc>
                          <a:spcPct val="84000"/>
                        </a:lnSpc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130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48285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乌梢蛇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23850" algn="l" rtl="0" eaLnBrk="0">
                        <a:lnSpc>
                          <a:spcPct val="84000"/>
                        </a:lnSpc>
                      </a:pPr>
                      <a:r>
                        <a:rPr sz="11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1292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52425" algn="l" rtl="0" eaLnBrk="0">
                        <a:lnSpc>
                          <a:spcPct val="84000"/>
                        </a:lnSpc>
                      </a:pPr>
                      <a:r>
                        <a:rPr sz="11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839.00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7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4732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131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47015" algn="l" rtl="0" eaLnBrk="0">
                        <a:lnSpc>
                          <a:spcPct val="85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鹿角霜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2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5877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165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6258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107.00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7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4732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132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9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18135" algn="l" rtl="0" eaLnBrk="0">
                        <a:lnSpc>
                          <a:spcPct val="85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草果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2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417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80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989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52.00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7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4732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133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8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48285" algn="l" rtl="0" eaLnBrk="0">
                        <a:lnSpc>
                          <a:spcPct val="85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龙眼肉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1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5877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105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798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68.00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6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4732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134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48920" algn="l" rtl="0" eaLnBrk="0">
                        <a:lnSpc>
                          <a:spcPct val="85000"/>
                        </a:lnSpc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甜叶菊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1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5877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112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9052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72.00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7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4732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135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47015" algn="l" rtl="0" eaLnBrk="0">
                        <a:lnSpc>
                          <a:spcPct val="85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蛇床子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481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62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671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40.00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7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47320" algn="l" rtl="0" eaLnBrk="0">
                        <a:lnSpc>
                          <a:spcPct val="84000"/>
                        </a:lnSpc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136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9715" algn="l" rtl="0" eaLnBrk="0">
                        <a:lnSpc>
                          <a:spcPct val="85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山豆根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51155" algn="l" rtl="0" eaLnBrk="0">
                        <a:lnSpc>
                          <a:spcPct val="84000"/>
                        </a:lnSpc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542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54965" algn="l" rtl="0" eaLnBrk="0">
                        <a:lnSpc>
                          <a:spcPct val="84000"/>
                        </a:lnSpc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352.00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7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4732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137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18135" algn="l" rtl="0" eaLnBrk="0">
                        <a:lnSpc>
                          <a:spcPct val="85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琥珀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2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5877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120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9052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78.00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7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4732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138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17500" algn="l" rtl="0" eaLnBrk="0">
                        <a:lnSpc>
                          <a:spcPct val="85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冰片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2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4798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480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5496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312.00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7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4732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139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8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0190" algn="l" rtl="0" eaLnBrk="0">
                        <a:lnSpc>
                          <a:spcPct val="85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蔓荆子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1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8892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165.2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6258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107.00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7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4732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140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18770" algn="l" rtl="0" eaLnBrk="0">
                        <a:lnSpc>
                          <a:spcPct val="85000"/>
                        </a:lnSpc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芒硝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1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749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41.04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862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26.00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6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4732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141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48285" algn="l" rtl="0" eaLnBrk="0">
                        <a:lnSpc>
                          <a:spcPct val="85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旋覆花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5877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140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735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91.00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6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47320" algn="l" rtl="0" eaLnBrk="0">
                        <a:lnSpc>
                          <a:spcPct val="84000"/>
                        </a:lnSpc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142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17500" algn="l" rtl="0" eaLnBrk="0">
                        <a:lnSpc>
                          <a:spcPct val="85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锁阳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58775" algn="l" rtl="0" eaLnBrk="0">
                        <a:lnSpc>
                          <a:spcPct val="84000"/>
                        </a:lnSpc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195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62585" algn="l" rtl="0" eaLnBrk="0">
                        <a:lnSpc>
                          <a:spcPct val="84000"/>
                        </a:lnSpc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126.00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7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4732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143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77165" algn="l" rtl="0" eaLnBrk="0">
                        <a:lnSpc>
                          <a:spcPct val="85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广金钱草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2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608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32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862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20.00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6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4732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144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9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78435" algn="l" rtl="0" eaLnBrk="0">
                        <a:lnSpc>
                          <a:spcPct val="85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盐车前子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2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417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90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989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58.00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7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4732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145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18770" algn="l" rtl="0" eaLnBrk="0">
                        <a:lnSpc>
                          <a:spcPct val="85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蕲蛇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1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1623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3968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1877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2579.00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6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4732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146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18135" algn="l" rtl="0" eaLnBrk="0">
                        <a:lnSpc>
                          <a:spcPct val="86000"/>
                        </a:lnSpc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益智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1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417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80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989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52.00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6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4732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147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49555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桑寄生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1496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23.8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9751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15.00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7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47320" algn="l" rtl="0" eaLnBrk="0">
                        <a:lnSpc>
                          <a:spcPct val="84000"/>
                        </a:lnSpc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148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1623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橘络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47980" algn="l" rtl="0" eaLnBrk="0">
                        <a:lnSpc>
                          <a:spcPct val="84000"/>
                        </a:lnSpc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475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54965" algn="l" rtl="0" eaLnBrk="0">
                        <a:lnSpc>
                          <a:spcPct val="84000"/>
                        </a:lnSpc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308.00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6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4732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149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78435" algn="l" rtl="0" eaLnBrk="0">
                        <a:lnSpc>
                          <a:spcPct val="85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生五灵脂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2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5877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190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6258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123.00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7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4732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150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18135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蜂蜜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2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5877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120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9052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78.00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6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4732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151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8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49555" algn="l" rtl="0" eaLnBrk="0">
                        <a:lnSpc>
                          <a:spcPct val="85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半枝莲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1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290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41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862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26.00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6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4732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152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48285" algn="l" rtl="0" eaLnBrk="0">
                        <a:lnSpc>
                          <a:spcPct val="86000"/>
                        </a:lnSpc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血余炭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1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1369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98.4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798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63.00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7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4732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153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4638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平贝母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1018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292.416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6258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190.00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574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47320" algn="l" rtl="0" eaLnBrk="0">
                        <a:lnSpc>
                          <a:spcPct val="84000"/>
                        </a:lnSpc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154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18135" algn="l" rtl="0" eaLnBrk="0">
                        <a:lnSpc>
                          <a:spcPct val="85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蒺藜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6715" algn="l" rtl="0" eaLnBrk="0">
                        <a:lnSpc>
                          <a:spcPct val="84000"/>
                        </a:lnSpc>
                      </a:pPr>
                      <a:r>
                        <a:rPr sz="11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72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6715" algn="l" rtl="0" eaLnBrk="0">
                        <a:lnSpc>
                          <a:spcPct val="84000"/>
                        </a:lnSpc>
                      </a:pPr>
                      <a:r>
                        <a:rPr sz="11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46.00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6" name="textbox 26"/>
          <p:cNvSpPr/>
          <p:nvPr/>
        </p:nvSpPr>
        <p:spPr>
          <a:xfrm>
            <a:off x="3734816" y="10225239"/>
            <a:ext cx="95885" cy="153035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79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ct val="70000"/>
              </a:lnSpc>
            </a:pPr>
            <a:r>
              <a:rPr sz="1200" kern="0" spc="-1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</a:rPr>
              <a:t>9</a:t>
            </a:r>
            <a:endParaRPr sz="1200" dirty="0">
              <a:latin typeface="Times New Roman" panose="02020603050405020304"/>
              <a:ea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" name="picture 28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21600000">
            <a:off x="3012820" y="3053968"/>
            <a:ext cx="1511808" cy="1505712"/>
          </a:xfrm>
          <a:prstGeom prst="rect">
            <a:avLst/>
          </a:prstGeom>
        </p:spPr>
      </p:pic>
      <p:graphicFrame>
        <p:nvGraphicFramePr>
          <p:cNvPr id="30" name="table 30"/>
          <p:cNvGraphicFramePr>
            <a:graphicFrameLocks noGrp="1"/>
          </p:cNvGraphicFramePr>
          <p:nvPr/>
        </p:nvGraphicFramePr>
        <p:xfrm>
          <a:off x="630046" y="899794"/>
          <a:ext cx="5945505" cy="8796653"/>
        </p:xfrm>
        <a:graphic>
          <a:graphicData uri="http://schemas.openxmlformats.org/drawingml/2006/table">
            <a:tbl>
              <a:tblPr/>
              <a:tblGrid>
                <a:gridCol w="470534"/>
                <a:gridCol w="902335"/>
                <a:gridCol w="2102485"/>
                <a:gridCol w="461644"/>
                <a:gridCol w="894080"/>
                <a:gridCol w="1114425"/>
              </a:tblGrid>
              <a:tr h="20764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4732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155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16865" algn="l" rtl="0" eaLnBrk="0">
                        <a:lnSpc>
                          <a:spcPct val="85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海龙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7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4511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2844.8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2702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1849.00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6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4732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156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4892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大青叶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2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608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34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862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22.00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7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4732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157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9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47650" algn="l" rtl="0" eaLnBrk="0">
                        <a:lnSpc>
                          <a:spcPct val="85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灯心草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2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4988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288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6258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187.00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6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4732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158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19405" algn="l" rtl="0" eaLnBrk="0">
                        <a:lnSpc>
                          <a:spcPct val="85000"/>
                        </a:lnSpc>
                      </a:pPr>
                      <a:r>
                        <a:rPr sz="11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桑叶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1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544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24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9751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15.00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6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4732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159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17500" algn="l" rtl="0" eaLnBrk="0">
                        <a:lnSpc>
                          <a:spcPct val="85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地榆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1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608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50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989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32.00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7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4732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160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48285" algn="l" rtl="0" eaLnBrk="0">
                        <a:lnSpc>
                          <a:spcPct val="85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车前草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290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43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862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27.00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7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47320" algn="l" rtl="0" eaLnBrk="0">
                        <a:lnSpc>
                          <a:spcPct val="84000"/>
                        </a:lnSpc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161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0825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西青果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6080" algn="l" rtl="0" eaLnBrk="0">
                        <a:lnSpc>
                          <a:spcPct val="84000"/>
                        </a:lnSpc>
                      </a:pPr>
                      <a:r>
                        <a:rPr sz="11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59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9890" algn="l" rtl="0" eaLnBrk="0">
                        <a:lnSpc>
                          <a:spcPct val="84000"/>
                        </a:lnSpc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38.00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6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4732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162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8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47650" algn="l" rtl="0" eaLnBrk="0">
                        <a:lnSpc>
                          <a:spcPct val="85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石决明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2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1623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33.6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862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21.00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6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4732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163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9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47015" algn="l" rtl="0" eaLnBrk="0">
                        <a:lnSpc>
                          <a:spcPct val="85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千斤拔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2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417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98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798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63.00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6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4732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164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47650" algn="l" rtl="0" eaLnBrk="0">
                        <a:lnSpc>
                          <a:spcPct val="85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木蝴蝶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1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417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96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798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62.00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7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4732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165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0825" algn="l" rtl="0" eaLnBrk="0">
                        <a:lnSpc>
                          <a:spcPct val="85000"/>
                        </a:lnSpc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川楝子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1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544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9751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13.00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7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4732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166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28295" algn="l" rtl="0" eaLnBrk="0">
                        <a:lnSpc>
                          <a:spcPct val="85000"/>
                        </a:lnSpc>
                        <a:spcBef>
                          <a:spcPts val="0"/>
                        </a:spcBef>
                      </a:pPr>
                      <a:r>
                        <a:rPr sz="11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降香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4798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448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5369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291.00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6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47320" algn="l" rtl="0" eaLnBrk="0">
                        <a:lnSpc>
                          <a:spcPct val="84000"/>
                        </a:lnSpc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167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18770" algn="l" rtl="0" eaLnBrk="0">
                        <a:lnSpc>
                          <a:spcPct val="85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艾叶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6080" algn="l" rtl="0" eaLnBrk="0">
                        <a:lnSpc>
                          <a:spcPct val="84000"/>
                        </a:lnSpc>
                      </a:pPr>
                      <a:r>
                        <a:rPr sz="11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35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8620" algn="l" rtl="0" eaLnBrk="0">
                        <a:lnSpc>
                          <a:spcPct val="84000"/>
                        </a:lnSpc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22.00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6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4732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168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47015" algn="l" rtl="0" eaLnBrk="0">
                        <a:lnSpc>
                          <a:spcPct val="85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地榆炭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2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481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67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671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43.00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6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4732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169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9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47015" algn="l" rtl="0" eaLnBrk="0">
                        <a:lnSpc>
                          <a:spcPct val="85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枇杷叶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2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93700" algn="l" rtl="0" eaLnBrk="0">
                        <a:lnSpc>
                          <a:spcPct val="92000"/>
                        </a:lnSpc>
                        <a:spcBef>
                          <a:spcPts val="0"/>
                        </a:spcBef>
                      </a:pPr>
                      <a:r>
                        <a:rPr sz="10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18</a:t>
                      </a:r>
                      <a:endParaRPr sz="10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9751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11.00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7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4732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170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8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18135" algn="l" rtl="0" eaLnBrk="0">
                        <a:lnSpc>
                          <a:spcPct val="85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石韦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1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481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63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671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40.00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7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4732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171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17500" algn="l" rtl="0" eaLnBrk="0">
                        <a:lnSpc>
                          <a:spcPct val="85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仙茅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1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4988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240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6258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156.00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6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4732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172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1750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青皮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1623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36.4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862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23.00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7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47320" algn="l" rtl="0" eaLnBrk="0">
                        <a:lnSpc>
                          <a:spcPct val="84000"/>
                        </a:lnSpc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173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18135" algn="l" rtl="0" eaLnBrk="0">
                        <a:lnSpc>
                          <a:spcPct val="85000"/>
                        </a:lnSpc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藁本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58775" algn="l" rtl="0" eaLnBrk="0">
                        <a:lnSpc>
                          <a:spcPct val="84000"/>
                        </a:lnSpc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199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62585" algn="l" rtl="0" eaLnBrk="0">
                        <a:lnSpc>
                          <a:spcPct val="84000"/>
                        </a:lnSpc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129.00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7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4732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174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47650" algn="l" rtl="0" eaLnBrk="0">
                        <a:lnSpc>
                          <a:spcPct val="85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垂盆草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2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1305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44.8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862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29.00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7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4732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175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9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0825" algn="l" rtl="0" eaLnBrk="0">
                        <a:lnSpc>
                          <a:spcPct val="85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小罗伞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2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1369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89.6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989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58.00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7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4732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176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47650" algn="l" rtl="0" eaLnBrk="0">
                        <a:lnSpc>
                          <a:spcPct val="85000"/>
                        </a:lnSpc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两面针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1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608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55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989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35.00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6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4732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177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18135" algn="l" rtl="0" eaLnBrk="0">
                        <a:lnSpc>
                          <a:spcPct val="85000"/>
                        </a:lnSpc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谷芽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1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93700" algn="l" rtl="0" eaLnBrk="0">
                        <a:lnSpc>
                          <a:spcPct val="92000"/>
                        </a:lnSpc>
                        <a:spcBef>
                          <a:spcPts val="0"/>
                        </a:spcBef>
                      </a:pPr>
                      <a:r>
                        <a:rPr sz="10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18</a:t>
                      </a:r>
                      <a:endParaRPr sz="10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9751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11.00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7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4732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178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47015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青天葵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5115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385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5369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250.00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7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47320" algn="l" rtl="0" eaLnBrk="0">
                        <a:lnSpc>
                          <a:spcPct val="84000"/>
                        </a:lnSpc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179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1750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狗脊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4175" algn="l" rtl="0" eaLnBrk="0">
                        <a:lnSpc>
                          <a:spcPct val="84000"/>
                        </a:lnSpc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87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9890" algn="l" rtl="0" eaLnBrk="0">
                        <a:lnSpc>
                          <a:spcPct val="84000"/>
                        </a:lnSpc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56.00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7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4732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180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1750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滑石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2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8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93700" algn="l" rtl="0" eaLnBrk="0">
                        <a:lnSpc>
                          <a:spcPct val="92000"/>
                        </a:lnSpc>
                        <a:spcBef>
                          <a:spcPts val="0"/>
                        </a:spcBef>
                      </a:pPr>
                      <a:r>
                        <a:rPr sz="10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16</a:t>
                      </a:r>
                      <a:endParaRPr sz="10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9751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10.00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7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4732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181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7315" algn="l" rtl="0" eaLnBrk="0">
                        <a:lnSpc>
                          <a:spcPct val="85000"/>
                        </a:lnSpc>
                        <a:spcBef>
                          <a:spcPts val="0"/>
                        </a:spcBef>
                      </a:pPr>
                      <a:r>
                        <a:rPr sz="11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炒王不留行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2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608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36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862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23.00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7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4732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182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8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48920" algn="l" rtl="0" eaLnBrk="0">
                        <a:lnSpc>
                          <a:spcPct val="85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绞股蓝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1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608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35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862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22.00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7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4732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183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48920" algn="l" rtl="0" eaLnBrk="0">
                        <a:lnSpc>
                          <a:spcPct val="85000"/>
                        </a:lnSpc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葶苈子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1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608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35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862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22.00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6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4732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184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47650" algn="l" rtl="0" eaLnBrk="0">
                        <a:lnSpc>
                          <a:spcPct val="85000"/>
                        </a:lnSpc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银柴胡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5115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350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5369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227.00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6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47320" algn="l" rtl="0" eaLnBrk="0">
                        <a:lnSpc>
                          <a:spcPct val="84000"/>
                        </a:lnSpc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185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46380" algn="l" rtl="0" eaLnBrk="0">
                        <a:lnSpc>
                          <a:spcPct val="85000"/>
                        </a:lnSpc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粉萆解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2905" algn="l" rtl="0" eaLnBrk="0">
                        <a:lnSpc>
                          <a:spcPct val="84000"/>
                        </a:lnSpc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44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8620" algn="l" rtl="0" eaLnBrk="0">
                        <a:lnSpc>
                          <a:spcPct val="84000"/>
                        </a:lnSpc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28.00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7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4732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186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16865" algn="l" rtl="0" eaLnBrk="0">
                        <a:lnSpc>
                          <a:spcPct val="85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檀香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2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4925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800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5496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520.00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6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4732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187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9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46380" algn="l" rtl="0" eaLnBrk="0">
                        <a:lnSpc>
                          <a:spcPct val="85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伸筋草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2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544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25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9751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16.00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7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4732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188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18770" algn="l" rtl="0" eaLnBrk="0">
                        <a:lnSpc>
                          <a:spcPct val="85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萹蓄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1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1496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25.2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9751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16.00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6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4732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189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46380" algn="l" rtl="0" eaLnBrk="0">
                        <a:lnSpc>
                          <a:spcPct val="86000"/>
                        </a:lnSpc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侧柏叶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1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93700" algn="l" rtl="0" eaLnBrk="0">
                        <a:lnSpc>
                          <a:spcPct val="92000"/>
                        </a:lnSpc>
                        <a:spcBef>
                          <a:spcPts val="0"/>
                        </a:spcBef>
                      </a:pPr>
                      <a:r>
                        <a:rPr sz="10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15</a:t>
                      </a:r>
                      <a:endParaRPr sz="10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2291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9.00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6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4732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190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1460" algn="l" rtl="0" eaLnBrk="0">
                        <a:lnSpc>
                          <a:spcPct val="84000"/>
                        </a:lnSpc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公丁香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5877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150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735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97.00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7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47320" algn="l" rtl="0" eaLnBrk="0">
                        <a:lnSpc>
                          <a:spcPct val="84000"/>
                        </a:lnSpc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191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48285" algn="l" rtl="0" eaLnBrk="0">
                        <a:lnSpc>
                          <a:spcPct val="85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茺蔚子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4175" algn="l" rtl="0" eaLnBrk="0">
                        <a:lnSpc>
                          <a:spcPct val="84000"/>
                        </a:lnSpc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89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9890" algn="l" rtl="0" eaLnBrk="0">
                        <a:lnSpc>
                          <a:spcPct val="84000"/>
                        </a:lnSpc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57.00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6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4732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192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1877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核桃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2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5877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116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9052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75.00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7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4732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193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1750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虎杖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2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544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23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9751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14.00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6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4732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194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8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78435" algn="l" rtl="0" eaLnBrk="0">
                        <a:lnSpc>
                          <a:spcPct val="85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煅瓦楞子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1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93700" algn="l" rtl="0" eaLnBrk="0">
                        <a:lnSpc>
                          <a:spcPct val="92000"/>
                        </a:lnSpc>
                        <a:spcBef>
                          <a:spcPts val="0"/>
                        </a:spcBef>
                      </a:pPr>
                      <a:r>
                        <a:rPr sz="10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12</a:t>
                      </a:r>
                      <a:endParaRPr sz="10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2545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7.00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6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4732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195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0825" algn="l" rtl="0" eaLnBrk="0">
                        <a:lnSpc>
                          <a:spcPct val="85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冬瓜子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1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290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45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862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29.00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7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4732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196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47015" algn="l" rtl="0" eaLnBrk="0">
                        <a:lnSpc>
                          <a:spcPct val="86000"/>
                        </a:lnSpc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败酱草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544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28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9751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18.00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574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47320" algn="l" rtl="0" eaLnBrk="0">
                        <a:lnSpc>
                          <a:spcPct val="84000"/>
                        </a:lnSpc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197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4000" algn="l" rtl="0" eaLnBrk="0">
                        <a:lnSpc>
                          <a:spcPct val="85000"/>
                        </a:lnSpc>
                      </a:pPr>
                      <a:r>
                        <a:rPr sz="11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玄明粉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23850" algn="l" rtl="0" eaLnBrk="0">
                        <a:lnSpc>
                          <a:spcPct val="84000"/>
                        </a:lnSpc>
                      </a:pPr>
                      <a:r>
                        <a:rPr sz="11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14.4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22910" algn="l" rtl="0" eaLnBrk="0">
                        <a:lnSpc>
                          <a:spcPct val="84000"/>
                        </a:lnSpc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9.00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2" name="textbox 32"/>
          <p:cNvSpPr/>
          <p:nvPr/>
        </p:nvSpPr>
        <p:spPr>
          <a:xfrm>
            <a:off x="3708450" y="10225239"/>
            <a:ext cx="160020" cy="144145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79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ct val="71000"/>
              </a:lnSpc>
            </a:pPr>
            <a:r>
              <a:rPr sz="1100" kern="0" spc="-3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</a:rPr>
              <a:t>10</a:t>
            </a:r>
            <a:endParaRPr sz="1100" dirty="0">
              <a:latin typeface="Times New Roman" panose="02020603050405020304"/>
              <a:ea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" name="picture 3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21600000">
            <a:off x="3012820" y="3053968"/>
            <a:ext cx="1511808" cy="1505712"/>
          </a:xfrm>
          <a:prstGeom prst="rect">
            <a:avLst/>
          </a:prstGeom>
        </p:spPr>
      </p:pic>
      <p:graphicFrame>
        <p:nvGraphicFramePr>
          <p:cNvPr id="36" name="table 36"/>
          <p:cNvGraphicFramePr>
            <a:graphicFrameLocks noGrp="1"/>
          </p:cNvGraphicFramePr>
          <p:nvPr/>
        </p:nvGraphicFramePr>
        <p:xfrm>
          <a:off x="630046" y="899794"/>
          <a:ext cx="5945505" cy="8790304"/>
        </p:xfrm>
        <a:graphic>
          <a:graphicData uri="http://schemas.openxmlformats.org/drawingml/2006/table">
            <a:tbl>
              <a:tblPr/>
              <a:tblGrid>
                <a:gridCol w="470534"/>
                <a:gridCol w="902335"/>
                <a:gridCol w="2102485"/>
                <a:gridCol w="461644"/>
                <a:gridCol w="894080"/>
                <a:gridCol w="1114425"/>
              </a:tblGrid>
              <a:tr h="20764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4732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198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4892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大腹皮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7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608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9751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19.00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6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4732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199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48920" algn="l" rtl="0" eaLnBrk="0">
                        <a:lnSpc>
                          <a:spcPct val="85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大罗伞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2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1305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41.6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862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27.00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7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906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9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7820" algn="l" rtl="0" eaLnBrk="0">
                        <a:lnSpc>
                          <a:spcPct val="85000"/>
                        </a:lnSpc>
                        <a:spcBef>
                          <a:spcPts val="0"/>
                        </a:spcBef>
                      </a:pPr>
                      <a:r>
                        <a:rPr sz="1100" kern="0" spc="-1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白薇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2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5877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102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798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66.00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6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906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201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8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16865" algn="l" rtl="0" eaLnBrk="0">
                        <a:lnSpc>
                          <a:spcPct val="85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甘松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1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4988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6258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130.00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6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906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202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78435" algn="l" rtl="0" eaLnBrk="0">
                        <a:lnSpc>
                          <a:spcPct val="85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生小茴香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1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290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45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862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29.00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7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906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203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0190" algn="l" rtl="0" eaLnBrk="0">
                        <a:lnSpc>
                          <a:spcPct val="85000"/>
                        </a:lnSpc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天葵子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5877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163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6258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105.00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7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9065" algn="l" rtl="0" eaLnBrk="0">
                        <a:lnSpc>
                          <a:spcPct val="84000"/>
                        </a:lnSpc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204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46380" algn="l" rtl="0" eaLnBrk="0">
                        <a:lnSpc>
                          <a:spcPct val="85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海浮石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93700" algn="l" rtl="0" eaLnBrk="0">
                        <a:lnSpc>
                          <a:spcPct val="92000"/>
                        </a:lnSpc>
                      </a:pPr>
                      <a:r>
                        <a:rPr sz="10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10</a:t>
                      </a:r>
                      <a:endParaRPr sz="10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22910" algn="l" rtl="0" eaLnBrk="0">
                        <a:lnSpc>
                          <a:spcPct val="84000"/>
                        </a:lnSpc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6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906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205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8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47650" algn="l" rtl="0" eaLnBrk="0">
                        <a:lnSpc>
                          <a:spcPct val="85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骨碎补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2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417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80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989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52.00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6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906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206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9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48920" algn="l" rtl="0" eaLnBrk="0">
                        <a:lnSpc>
                          <a:spcPct val="85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大驳骨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2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608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35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862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22.00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6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906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207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47650" algn="l" rtl="0" eaLnBrk="0">
                        <a:lnSpc>
                          <a:spcPct val="85000"/>
                        </a:lnSpc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钟乳石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1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1496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20.4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9751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13.00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7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906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208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47015" algn="l" rtl="0" eaLnBrk="0">
                        <a:lnSpc>
                          <a:spcPct val="85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栀子炭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1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5877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116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9052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75.00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7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906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209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19405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葛花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608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52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989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33.00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6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9065" algn="l" rtl="0" eaLnBrk="0">
                        <a:lnSpc>
                          <a:spcPct val="84000"/>
                        </a:lnSpc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210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47015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茯苓皮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5445" algn="l" rtl="0" eaLnBrk="0">
                        <a:lnSpc>
                          <a:spcPct val="84000"/>
                        </a:lnSpc>
                      </a:pPr>
                      <a:r>
                        <a:rPr sz="11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22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97510" algn="l" rtl="0" eaLnBrk="0">
                        <a:lnSpc>
                          <a:spcPct val="84000"/>
                        </a:lnSpc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14.00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6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906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211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48285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荔枝核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2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1305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44.8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862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29.00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6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906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212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9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1686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硼砂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2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93700" algn="l" rtl="0" eaLnBrk="0">
                        <a:lnSpc>
                          <a:spcPct val="92000"/>
                        </a:lnSpc>
                        <a:spcBef>
                          <a:spcPts val="0"/>
                        </a:spcBef>
                      </a:pPr>
                      <a:r>
                        <a:rPr sz="10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17</a:t>
                      </a:r>
                      <a:endParaRPr sz="10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9751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11.00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7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906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213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8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17500" algn="l" rtl="0" eaLnBrk="0">
                        <a:lnSpc>
                          <a:spcPct val="85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樟脑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1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8892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170.2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6258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110.00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7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906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214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1460" algn="l" rtl="0" eaLnBrk="0">
                        <a:lnSpc>
                          <a:spcPct val="86000"/>
                        </a:lnSpc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赤石脂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1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544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24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9751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15.00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6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906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215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4635" algn="l" rtl="0" eaLnBrk="0">
                        <a:lnSpc>
                          <a:spcPct val="85000"/>
                        </a:lnSpc>
                        <a:spcBef>
                          <a:spcPts val="0"/>
                        </a:spcBef>
                      </a:pPr>
                      <a:r>
                        <a:rPr sz="11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穿破石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544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9751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13.00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7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9065" algn="l" rtl="0" eaLnBrk="0">
                        <a:lnSpc>
                          <a:spcPct val="84000"/>
                        </a:lnSpc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216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0825" algn="l" rtl="0" eaLnBrk="0">
                        <a:lnSpc>
                          <a:spcPct val="85000"/>
                        </a:lnSpc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紫石英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5445" algn="l" rtl="0" eaLnBrk="0">
                        <a:lnSpc>
                          <a:spcPct val="84000"/>
                        </a:lnSpc>
                      </a:pPr>
                      <a:r>
                        <a:rPr sz="11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97510" algn="l" rtl="0" eaLnBrk="0">
                        <a:lnSpc>
                          <a:spcPct val="84000"/>
                        </a:lnSpc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13.00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7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906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217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18135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蒲黄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2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5877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112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9052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72.00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7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906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218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9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082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小驳骨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2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544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28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9751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18.00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7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906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219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4765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密蒙花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1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671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70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671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45.00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6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906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220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48285" algn="l" rtl="0" eaLnBrk="0">
                        <a:lnSpc>
                          <a:spcPct val="86000"/>
                        </a:lnSpc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谷精草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1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417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88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989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57.00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7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906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221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17500" algn="l" rtl="0" eaLnBrk="0">
                        <a:lnSpc>
                          <a:spcPct val="85000"/>
                        </a:lnSpc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鹿茸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4447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6204.8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1623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4033.00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7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9065" algn="l" rtl="0" eaLnBrk="0">
                        <a:lnSpc>
                          <a:spcPct val="84000"/>
                        </a:lnSpc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222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48285" algn="l" rtl="0" eaLnBrk="0">
                        <a:lnSpc>
                          <a:spcPct val="85000"/>
                        </a:lnSpc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人中白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58775" algn="l" rtl="0" eaLnBrk="0">
                        <a:lnSpc>
                          <a:spcPct val="84000"/>
                        </a:lnSpc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132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7350" algn="l" rtl="0" eaLnBrk="0">
                        <a:lnSpc>
                          <a:spcPct val="84000"/>
                        </a:lnSpc>
                      </a:pPr>
                      <a:r>
                        <a:rPr sz="11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85.00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7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906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223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18770" algn="l" rtl="0" eaLnBrk="0">
                        <a:lnSpc>
                          <a:spcPct val="85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藕节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2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608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35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862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22.00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7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906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224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77165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鹅不食草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2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608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50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989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32.00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7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906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225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4635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宽筋藤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1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544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25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9751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16.00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7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906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226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0200" algn="l" rtl="0" eaLnBrk="0">
                        <a:lnSpc>
                          <a:spcPct val="85000"/>
                        </a:lnSpc>
                      </a:pPr>
                      <a:r>
                        <a:rPr sz="11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山柰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1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5877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798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65.00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6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906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227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48920" algn="l" rtl="0" eaLnBrk="0">
                        <a:lnSpc>
                          <a:spcPct val="85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韭菜子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417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98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798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63.00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6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9065" algn="l" rtl="0" eaLnBrk="0">
                        <a:lnSpc>
                          <a:spcPct val="84000"/>
                        </a:lnSpc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228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1750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青果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2905" algn="l" rtl="0" eaLnBrk="0">
                        <a:lnSpc>
                          <a:spcPct val="84000"/>
                        </a:lnSpc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46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8620" algn="l" rtl="0" eaLnBrk="0">
                        <a:lnSpc>
                          <a:spcPct val="84000"/>
                        </a:lnSpc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29.00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7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906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229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48285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生麦芽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2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8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93700" algn="l" rtl="0" eaLnBrk="0">
                        <a:lnSpc>
                          <a:spcPct val="92000"/>
                        </a:lnSpc>
                        <a:spcBef>
                          <a:spcPts val="0"/>
                        </a:spcBef>
                      </a:pPr>
                      <a:r>
                        <a:rPr sz="10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15</a:t>
                      </a:r>
                      <a:endParaRPr sz="10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2291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9.00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6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906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230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9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21310" algn="l" rtl="0" eaLnBrk="0">
                        <a:lnSpc>
                          <a:spcPct val="85000"/>
                        </a:lnSpc>
                        <a:spcBef>
                          <a:spcPts val="0"/>
                        </a:spcBef>
                      </a:pPr>
                      <a:r>
                        <a:rPr sz="11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小蓟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2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290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45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862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29.00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7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906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231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4892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大血藤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1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544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22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9751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14.00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6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906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232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46380" algn="l" rtl="0" eaLnBrk="0">
                        <a:lnSpc>
                          <a:spcPct val="85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代赭石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1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93700" algn="l" rtl="0" eaLnBrk="0">
                        <a:lnSpc>
                          <a:spcPct val="92000"/>
                        </a:lnSpc>
                        <a:spcBef>
                          <a:spcPts val="0"/>
                        </a:spcBef>
                      </a:pPr>
                      <a:r>
                        <a:rPr sz="10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12</a:t>
                      </a:r>
                      <a:endParaRPr sz="10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2545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7.00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6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906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233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18135" algn="l" rtl="0" eaLnBrk="0">
                        <a:lnSpc>
                          <a:spcPct val="85000"/>
                        </a:lnSpc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浮萍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608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35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862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22.00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259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6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9065" algn="l" rtl="0" eaLnBrk="0">
                        <a:lnSpc>
                          <a:spcPct val="84000"/>
                        </a:lnSpc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234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51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0825" algn="l" rtl="0" eaLnBrk="0">
                        <a:lnSpc>
                          <a:spcPct val="85000"/>
                        </a:lnSpc>
                        <a:spcBef>
                          <a:spcPts val="5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红曲米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8763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山东省中药饮片炮制规范 -2012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algn="l" rtl="0" eaLnBrk="0">
                        <a:lnSpc>
                          <a:spcPct val="118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16940" algn="l" rtl="0" eaLnBrk="0">
                        <a:lnSpc>
                          <a:spcPct val="86000"/>
                        </a:lnSpc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1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6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2905" algn="l" rtl="0" eaLnBrk="0">
                        <a:lnSpc>
                          <a:spcPct val="84000"/>
                        </a:lnSpc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41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6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8620" algn="l" rtl="0" eaLnBrk="0">
                        <a:lnSpc>
                          <a:spcPct val="84000"/>
                        </a:lnSpc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26.00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7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906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235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463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海桐皮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2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544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9751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13.00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6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906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236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0825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九龙藤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2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544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9751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13.00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6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906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237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400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忍冬藤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1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2385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16.8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9751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10.00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7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906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238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1813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诃子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1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544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26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9751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16.00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574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906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239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48285" algn="l" rtl="0" eaLnBrk="0">
                        <a:lnSpc>
                          <a:spcPct val="85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番泻叶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608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35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862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22.00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8" name="textbox 38"/>
          <p:cNvSpPr/>
          <p:nvPr/>
        </p:nvSpPr>
        <p:spPr>
          <a:xfrm>
            <a:off x="3708450" y="10225239"/>
            <a:ext cx="160020" cy="14351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8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ct val="70000"/>
              </a:lnSpc>
            </a:pPr>
            <a:r>
              <a:rPr sz="1100" kern="0" spc="-3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</a:rPr>
              <a:t>11</a:t>
            </a:r>
            <a:endParaRPr sz="1100" dirty="0">
              <a:latin typeface="Times New Roman" panose="02020603050405020304"/>
              <a:ea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picture 40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21600000">
            <a:off x="3012820" y="3053968"/>
            <a:ext cx="1511808" cy="1505712"/>
          </a:xfrm>
          <a:prstGeom prst="rect">
            <a:avLst/>
          </a:prstGeom>
        </p:spPr>
      </p:pic>
      <p:graphicFrame>
        <p:nvGraphicFramePr>
          <p:cNvPr id="42" name="table 42"/>
          <p:cNvGraphicFramePr>
            <a:graphicFrameLocks noGrp="1"/>
          </p:cNvGraphicFramePr>
          <p:nvPr/>
        </p:nvGraphicFramePr>
        <p:xfrm>
          <a:off x="630046" y="899794"/>
          <a:ext cx="5945505" cy="8796653"/>
        </p:xfrm>
        <a:graphic>
          <a:graphicData uri="http://schemas.openxmlformats.org/drawingml/2006/table">
            <a:tbl>
              <a:tblPr/>
              <a:tblGrid>
                <a:gridCol w="470534"/>
                <a:gridCol w="902335"/>
                <a:gridCol w="2102485"/>
                <a:gridCol w="461644"/>
                <a:gridCol w="894080"/>
                <a:gridCol w="1114425"/>
              </a:tblGrid>
              <a:tr h="20764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906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240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4765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毛冬青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7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1623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34.8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862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22.00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6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906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241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77165" algn="l" rtl="0" eaLnBrk="0">
                        <a:lnSpc>
                          <a:spcPct val="85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咸水珍珠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2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481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68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671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44.00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7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906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242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416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田基黄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2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608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58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989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37.00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6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906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243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8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47650" algn="l" rtl="0" eaLnBrk="0">
                        <a:lnSpc>
                          <a:spcPct val="85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玉米须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1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544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28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9751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18.00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6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906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244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79070" algn="l" rtl="0" eaLnBrk="0">
                        <a:lnSpc>
                          <a:spcPct val="86000"/>
                        </a:lnSpc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绵马贯众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1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8130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34.72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862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22.00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7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906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245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7820" algn="l" rtl="0" eaLnBrk="0">
                        <a:lnSpc>
                          <a:spcPct val="85000"/>
                        </a:lnSpc>
                        <a:spcBef>
                          <a:spcPts val="0"/>
                        </a:spcBef>
                      </a:pPr>
                      <a:r>
                        <a:rPr sz="1100" kern="0" spc="-1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白矾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93700" algn="l" rtl="0" eaLnBrk="0">
                        <a:lnSpc>
                          <a:spcPct val="92000"/>
                        </a:lnSpc>
                        <a:spcBef>
                          <a:spcPts val="0"/>
                        </a:spcBef>
                      </a:pPr>
                      <a:r>
                        <a:rPr sz="10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15</a:t>
                      </a:r>
                      <a:endParaRPr sz="10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2291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9.00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7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9065" algn="l" rtl="0" eaLnBrk="0">
                        <a:lnSpc>
                          <a:spcPct val="84000"/>
                        </a:lnSpc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246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49555" algn="l" rtl="0" eaLnBrk="0">
                        <a:lnSpc>
                          <a:spcPct val="85000"/>
                        </a:lnSpc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半边莲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6080" algn="l" rtl="0" eaLnBrk="0">
                        <a:lnSpc>
                          <a:spcPct val="84000"/>
                        </a:lnSpc>
                      </a:pPr>
                      <a:r>
                        <a:rPr sz="11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56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9890" algn="l" rtl="0" eaLnBrk="0">
                        <a:lnSpc>
                          <a:spcPct val="84000"/>
                        </a:lnSpc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36.00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6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906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247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463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海风藤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2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608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9751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19.00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6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906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248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21945" algn="l" rtl="0" eaLnBrk="0">
                        <a:lnSpc>
                          <a:spcPct val="85000"/>
                        </a:lnSpc>
                        <a:spcBef>
                          <a:spcPts val="0"/>
                        </a:spcBef>
                      </a:pPr>
                      <a:r>
                        <a:rPr sz="11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胡椒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2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417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94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798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61.00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6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906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249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4765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石上柏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1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1496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27.5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9751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17.00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7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906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250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49555" algn="l" rtl="0" eaLnBrk="0">
                        <a:lnSpc>
                          <a:spcPct val="85000"/>
                        </a:lnSpc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荆芥炭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1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481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989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39.00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7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906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251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47015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楮实子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481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64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671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41.00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6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9065" algn="l" rtl="0" eaLnBrk="0">
                        <a:lnSpc>
                          <a:spcPct val="84000"/>
                        </a:lnSpc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252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18135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秦皮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5445" algn="l" rtl="0" eaLnBrk="0">
                        <a:lnSpc>
                          <a:spcPct val="84000"/>
                        </a:lnSpc>
                      </a:pPr>
                      <a:r>
                        <a:rPr sz="11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23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97510" algn="l" rtl="0" eaLnBrk="0">
                        <a:lnSpc>
                          <a:spcPct val="84000"/>
                        </a:lnSpc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14.00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6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906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253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146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胡麻仁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2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544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24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9751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15.00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6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906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254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9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47650" algn="l" rtl="0" eaLnBrk="0">
                        <a:lnSpc>
                          <a:spcPct val="85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豨莶草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2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544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22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9751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14.00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7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906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255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8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47650" algn="l" rtl="0" eaLnBrk="0">
                        <a:lnSpc>
                          <a:spcPct val="85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使君子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1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1305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42.4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862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27.00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7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906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256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46380" algn="l" rtl="0" eaLnBrk="0">
                        <a:lnSpc>
                          <a:spcPct val="86000"/>
                        </a:lnSpc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黄药子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1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544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21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9751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13.00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6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906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257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4765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石榴皮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544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9751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13.00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7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9065" algn="l" rtl="0" eaLnBrk="0">
                        <a:lnSpc>
                          <a:spcPct val="84000"/>
                        </a:lnSpc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258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47015" algn="l" rtl="0" eaLnBrk="0">
                        <a:lnSpc>
                          <a:spcPct val="85000"/>
                        </a:lnSpc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鹿衔草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4175" algn="l" rtl="0" eaLnBrk="0">
                        <a:lnSpc>
                          <a:spcPct val="84000"/>
                        </a:lnSpc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93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7985" algn="l" rtl="0" eaLnBrk="0">
                        <a:lnSpc>
                          <a:spcPct val="84000"/>
                        </a:lnSpc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60.00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7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906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259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463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刘寄奴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2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290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46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862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29.00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7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906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260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47650" algn="l" rtl="0" eaLnBrk="0">
                        <a:lnSpc>
                          <a:spcPct val="85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石莲子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2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1305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43.2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862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28.00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7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906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261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8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78435" algn="l" rtl="0" eaLnBrk="0">
                        <a:lnSpc>
                          <a:spcPct val="85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煅金礞石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1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2385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18.4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9751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11.00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6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906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262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47650" algn="l" rtl="0" eaLnBrk="0">
                        <a:lnSpc>
                          <a:spcPct val="86000"/>
                        </a:lnSpc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腊梅花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1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5877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160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6258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104.00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7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906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263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463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侧柏炭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544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27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9751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17.00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7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9065" algn="l" rtl="0" eaLnBrk="0">
                        <a:lnSpc>
                          <a:spcPct val="84000"/>
                        </a:lnSpc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264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9715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山楂炭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6080" algn="l" rtl="0" eaLnBrk="0">
                        <a:lnSpc>
                          <a:spcPct val="84000"/>
                        </a:lnSpc>
                      </a:pPr>
                      <a:r>
                        <a:rPr sz="11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97510" algn="l" rtl="0" eaLnBrk="0">
                        <a:lnSpc>
                          <a:spcPct val="84000"/>
                        </a:lnSpc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19.00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7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906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265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8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46380" algn="l" rtl="0" eaLnBrk="0">
                        <a:lnSpc>
                          <a:spcPct val="85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七叶莲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2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544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28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9751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18.00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7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906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266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48285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寒水石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2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93700" algn="l" rtl="0" eaLnBrk="0">
                        <a:lnSpc>
                          <a:spcPct val="92000"/>
                        </a:lnSpc>
                        <a:spcBef>
                          <a:spcPts val="0"/>
                        </a:spcBef>
                      </a:pPr>
                      <a:r>
                        <a:rPr sz="10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10</a:t>
                      </a:r>
                      <a:endParaRPr sz="10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2291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7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906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267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8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48285" algn="l" rtl="0" eaLnBrk="0">
                        <a:lnSpc>
                          <a:spcPct val="85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生莪术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1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1623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38.4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862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24.00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7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906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268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48920" algn="l" rtl="0" eaLnBrk="0">
                        <a:lnSpc>
                          <a:spcPct val="85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枳椇子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1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290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45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862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29.00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6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906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269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18770" algn="l" rtl="0" eaLnBrk="0">
                        <a:lnSpc>
                          <a:spcPct val="85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大蓟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608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36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862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23.00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6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9065" algn="l" rtl="0" eaLnBrk="0">
                        <a:lnSpc>
                          <a:spcPct val="84000"/>
                        </a:lnSpc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270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146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急性子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4175" algn="l" rtl="0" eaLnBrk="0">
                        <a:lnSpc>
                          <a:spcPct val="84000"/>
                        </a:lnSpc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80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9890" algn="l" rtl="0" eaLnBrk="0">
                        <a:lnSpc>
                          <a:spcPct val="84000"/>
                        </a:lnSpc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52.00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7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906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271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48285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香加皮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2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608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38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862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24.00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6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906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272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9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18135" algn="l" rtl="0" eaLnBrk="0">
                        <a:lnSpc>
                          <a:spcPct val="85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香茅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2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1496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28.8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9751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18.00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7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906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273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8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18135" algn="l" rtl="0" eaLnBrk="0">
                        <a:lnSpc>
                          <a:spcPct val="85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木贼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1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608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32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862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20.00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6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906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274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47015" algn="l" rtl="0" eaLnBrk="0">
                        <a:lnSpc>
                          <a:spcPct val="85000"/>
                        </a:lnSpc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三叉苦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1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93700" algn="l" rtl="0" eaLnBrk="0">
                        <a:lnSpc>
                          <a:spcPct val="92000"/>
                        </a:lnSpc>
                        <a:spcBef>
                          <a:spcPts val="0"/>
                        </a:spcBef>
                      </a:pPr>
                      <a:r>
                        <a:rPr sz="10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12</a:t>
                      </a:r>
                      <a:endParaRPr sz="10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2545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7.00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6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906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275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1750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胆矾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608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9751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19.00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7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9065" algn="l" rtl="0" eaLnBrk="0">
                        <a:lnSpc>
                          <a:spcPct val="84000"/>
                        </a:lnSpc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276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47015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焦麦芽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45110" algn="l" rtl="0" eaLnBrk="0">
                        <a:lnSpc>
                          <a:spcPct val="84000"/>
                        </a:lnSpc>
                      </a:pPr>
                      <a:r>
                        <a:rPr sz="11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20.336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97510" algn="l" rtl="0" eaLnBrk="0">
                        <a:lnSpc>
                          <a:spcPct val="84000"/>
                        </a:lnSpc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13.00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6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906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277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46380" algn="l" rtl="0" eaLnBrk="0">
                        <a:lnSpc>
                          <a:spcPct val="85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透骨草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2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290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45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862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29.00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7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906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278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48285" algn="l" rtl="0" eaLnBrk="0">
                        <a:lnSpc>
                          <a:spcPct val="85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救必应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2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608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33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862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21.00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6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906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279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8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18135" algn="l" rtl="0" eaLnBrk="0">
                        <a:lnSpc>
                          <a:spcPct val="85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莲房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1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544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9751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13.00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6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906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280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0510" algn="l" rtl="0" eaLnBrk="0">
                        <a:lnSpc>
                          <a:spcPct val="85000"/>
                        </a:lnSpc>
                      </a:pPr>
                      <a:r>
                        <a:rPr sz="11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自然铜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1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93700" algn="l" rtl="0" eaLnBrk="0">
                        <a:lnSpc>
                          <a:spcPct val="92000"/>
                        </a:lnSpc>
                        <a:spcBef>
                          <a:spcPts val="0"/>
                        </a:spcBef>
                      </a:pPr>
                      <a:r>
                        <a:rPr sz="10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16</a:t>
                      </a:r>
                      <a:endParaRPr sz="10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9751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10.00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7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906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281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18135" algn="l" rtl="0" eaLnBrk="0">
                        <a:lnSpc>
                          <a:spcPct val="85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芦荟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608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37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862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24.00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574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9065" algn="l" rtl="0" eaLnBrk="0">
                        <a:lnSpc>
                          <a:spcPct val="84000"/>
                        </a:lnSpc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282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47650" algn="l" rtl="0" eaLnBrk="0">
                        <a:lnSpc>
                          <a:spcPct val="85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花蕊石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17830" algn="l" rtl="0" eaLnBrk="0">
                        <a:lnSpc>
                          <a:spcPct val="84000"/>
                        </a:lnSpc>
                      </a:pPr>
                      <a:r>
                        <a:rPr sz="11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9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24815" algn="l" rtl="0" eaLnBrk="0">
                        <a:lnSpc>
                          <a:spcPct val="84000"/>
                        </a:lnSpc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5.00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4" name="textbox 44"/>
          <p:cNvSpPr/>
          <p:nvPr/>
        </p:nvSpPr>
        <p:spPr>
          <a:xfrm>
            <a:off x="3708450" y="10225239"/>
            <a:ext cx="160020" cy="14351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8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ct val="70000"/>
              </a:lnSpc>
            </a:pPr>
            <a:r>
              <a:rPr sz="1100" kern="0" spc="-3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</a:rPr>
              <a:t>12</a:t>
            </a:r>
            <a:endParaRPr sz="1100" dirty="0">
              <a:latin typeface="Times New Roman" panose="02020603050405020304"/>
              <a:ea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" name="picture 46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21600000">
            <a:off x="3012820" y="3053968"/>
            <a:ext cx="1511808" cy="1505712"/>
          </a:xfrm>
          <a:prstGeom prst="rect">
            <a:avLst/>
          </a:prstGeom>
        </p:spPr>
      </p:pic>
      <p:graphicFrame>
        <p:nvGraphicFramePr>
          <p:cNvPr id="48" name="table 48"/>
          <p:cNvGraphicFramePr>
            <a:graphicFrameLocks noGrp="1"/>
          </p:cNvGraphicFramePr>
          <p:nvPr/>
        </p:nvGraphicFramePr>
        <p:xfrm>
          <a:off x="630046" y="899794"/>
          <a:ext cx="5945505" cy="8796653"/>
        </p:xfrm>
        <a:graphic>
          <a:graphicData uri="http://schemas.openxmlformats.org/drawingml/2006/table">
            <a:tbl>
              <a:tblPr/>
              <a:tblGrid>
                <a:gridCol w="470534"/>
                <a:gridCol w="902335"/>
                <a:gridCol w="2102485"/>
                <a:gridCol w="461644"/>
                <a:gridCol w="894080"/>
                <a:gridCol w="1114425"/>
              </a:tblGrid>
              <a:tr h="20764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906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283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019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雷公藤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7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93700" algn="l" rtl="0" eaLnBrk="0">
                        <a:lnSpc>
                          <a:spcPct val="92000"/>
                        </a:lnSpc>
                        <a:spcBef>
                          <a:spcPts val="0"/>
                        </a:spcBef>
                      </a:pPr>
                      <a:r>
                        <a:rPr sz="10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16</a:t>
                      </a:r>
                      <a:endParaRPr sz="10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9751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10.00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6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906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284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77800" algn="l" rtl="0" eaLnBrk="0">
                        <a:lnSpc>
                          <a:spcPct val="85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十大功劳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2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8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93700" algn="l" rtl="0" eaLnBrk="0">
                        <a:lnSpc>
                          <a:spcPct val="92000"/>
                        </a:lnSpc>
                        <a:spcBef>
                          <a:spcPts val="0"/>
                        </a:spcBef>
                      </a:pPr>
                      <a:r>
                        <a:rPr sz="10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10</a:t>
                      </a:r>
                      <a:endParaRPr sz="10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2291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7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906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285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9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80340" algn="l" rtl="0" eaLnBrk="0">
                        <a:lnSpc>
                          <a:spcPct val="85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紫花地丁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2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290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48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989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31.00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6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906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286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0825" algn="l" rtl="0" eaLnBrk="0">
                        <a:lnSpc>
                          <a:spcPct val="85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西洋参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1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4925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843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5496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547.00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6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906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287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16865" algn="l" rtl="0" eaLnBrk="0">
                        <a:lnSpc>
                          <a:spcPct val="85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僵蚕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1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8130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382.8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5369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248.00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7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906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288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2004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知母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1369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81.6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989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53.00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7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9065" algn="l" rtl="0" eaLnBrk="0">
                        <a:lnSpc>
                          <a:spcPct val="84000"/>
                        </a:lnSpc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289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1750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蜈蚣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8275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条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20370" algn="l" rtl="0" eaLnBrk="0">
                        <a:lnSpc>
                          <a:spcPct val="84000"/>
                        </a:lnSpc>
                      </a:pPr>
                      <a:r>
                        <a:rPr sz="11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7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21640" algn="l" rtl="0" eaLnBrk="0">
                        <a:lnSpc>
                          <a:spcPct val="84000"/>
                        </a:lnSpc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4.55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6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906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290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46380" algn="l" rtl="0" eaLnBrk="0">
                        <a:lnSpc>
                          <a:spcPct val="85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威灵仙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2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5877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196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6258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127.00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6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906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291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20675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厚朴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2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290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48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989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31.00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6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906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292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17500" algn="l" rtl="0" eaLnBrk="0">
                        <a:lnSpc>
                          <a:spcPct val="85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猪苓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1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5115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333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5369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216.00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7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906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293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17500" algn="l" rtl="0" eaLnBrk="0">
                        <a:lnSpc>
                          <a:spcPct val="86000"/>
                        </a:lnSpc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茯神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1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336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103.04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798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66.00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7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906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294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21945" algn="l" rtl="0" eaLnBrk="0">
                        <a:lnSpc>
                          <a:spcPct val="84000"/>
                        </a:lnSpc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百部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5877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116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9052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75.00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6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9065" algn="l" rtl="0" eaLnBrk="0">
                        <a:lnSpc>
                          <a:spcPct val="84000"/>
                        </a:lnSpc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295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18135" algn="l" rtl="0" eaLnBrk="0">
                        <a:lnSpc>
                          <a:spcPct val="85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苦参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81305" algn="l" rtl="0" eaLnBrk="0">
                        <a:lnSpc>
                          <a:spcPct val="84000"/>
                        </a:lnSpc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55.76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9890" algn="l" rtl="0" eaLnBrk="0">
                        <a:lnSpc>
                          <a:spcPct val="84000"/>
                        </a:lnSpc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36.00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6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906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296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18770" algn="l" rtl="0" eaLnBrk="0">
                        <a:lnSpc>
                          <a:spcPct val="85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枳壳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2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8130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52.56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989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34.00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6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906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297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9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18135" algn="l" rtl="0" eaLnBrk="0">
                        <a:lnSpc>
                          <a:spcPct val="85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秦艽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2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5877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196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6258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127.00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7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906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298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47015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瓜蒌皮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1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671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70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671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45.00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7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906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299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18135" algn="l" rtl="0" eaLnBrk="0">
                        <a:lnSpc>
                          <a:spcPct val="85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郁金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1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481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68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671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44.00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6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970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79070" algn="l" rtl="0" eaLnBrk="0">
                        <a:lnSpc>
                          <a:spcPct val="85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五指毛桃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336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180.88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6258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117.00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7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9700" algn="l" rtl="0" eaLnBrk="0">
                        <a:lnSpc>
                          <a:spcPct val="84000"/>
                        </a:lnSpc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301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7335" algn="l" rtl="0" eaLnBrk="0">
                        <a:lnSpc>
                          <a:spcPct val="85000"/>
                        </a:lnSpc>
                        <a:spcBef>
                          <a:spcPts val="0"/>
                        </a:spcBef>
                      </a:pPr>
                      <a:r>
                        <a:rPr sz="11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白豆蔻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80035" algn="l" rtl="0" eaLnBrk="0">
                        <a:lnSpc>
                          <a:spcPct val="84000"/>
                        </a:lnSpc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221.2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62585" algn="l" rtl="0" eaLnBrk="0">
                        <a:lnSpc>
                          <a:spcPct val="84000"/>
                        </a:lnSpc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143.00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7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970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302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8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49555" algn="l" rtl="0" eaLnBrk="0">
                        <a:lnSpc>
                          <a:spcPct val="85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北沙参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2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1369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89.6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989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58.00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7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970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303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274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岗梅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2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544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26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9751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16.00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7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970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304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8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74930" algn="l" rtl="0" eaLnBrk="0">
                        <a:lnSpc>
                          <a:spcPct val="85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大枣（黑枣)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1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290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43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862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27.00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6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970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305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46380" algn="l" rtl="0" eaLnBrk="0">
                        <a:lnSpc>
                          <a:spcPct val="85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海金砂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1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8130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375.2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5369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243.00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7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970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306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19405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葛根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8130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31.28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862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20.00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7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9700" algn="l" rtl="0" eaLnBrk="0">
                        <a:lnSpc>
                          <a:spcPct val="84000"/>
                        </a:lnSpc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307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27635" algn="l" rtl="0" eaLnBrk="0">
                        <a:lnSpc>
                          <a:spcPct val="85000"/>
                        </a:lnSpc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白花蛇舌草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2905" algn="l" rtl="0" eaLnBrk="0">
                        <a:lnSpc>
                          <a:spcPct val="84000"/>
                        </a:lnSpc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44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8620" algn="l" rtl="0" eaLnBrk="0">
                        <a:lnSpc>
                          <a:spcPct val="84000"/>
                        </a:lnSpc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28.00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7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970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308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18135" algn="l" rtl="0" eaLnBrk="0">
                        <a:lnSpc>
                          <a:spcPct val="85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花椒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2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5877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160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6258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104.00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7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970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309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49555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首乌藤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2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8130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32.48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862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21.00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7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970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310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8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47015" algn="l" rtl="0" eaLnBrk="0">
                        <a:lnSpc>
                          <a:spcPct val="85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广藿香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1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1305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47.6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989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30.00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7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970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311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18135" algn="l" rtl="0" eaLnBrk="0">
                        <a:lnSpc>
                          <a:spcPct val="85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槐花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1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417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84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989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54.00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6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970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312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47015" algn="l" rtl="0" eaLnBrk="0">
                        <a:lnSpc>
                          <a:spcPct val="85000"/>
                        </a:lnSpc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野菊花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8892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120.8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9052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78.00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6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9700" algn="l" rtl="0" eaLnBrk="0">
                        <a:lnSpc>
                          <a:spcPct val="84000"/>
                        </a:lnSpc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313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0190" algn="l" rtl="0" eaLnBrk="0">
                        <a:lnSpc>
                          <a:spcPct val="85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淡竹叶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6080" algn="l" rtl="0" eaLnBrk="0">
                        <a:lnSpc>
                          <a:spcPct val="84000"/>
                        </a:lnSpc>
                      </a:pPr>
                      <a:r>
                        <a:rPr sz="11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35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8620" algn="l" rtl="0" eaLnBrk="0">
                        <a:lnSpc>
                          <a:spcPct val="84000"/>
                        </a:lnSpc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22.00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7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970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314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18135" algn="l" rtl="0" eaLnBrk="0">
                        <a:lnSpc>
                          <a:spcPct val="85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芦根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2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290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44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862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28.00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6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970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315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17500" algn="l" rtl="0" eaLnBrk="0">
                        <a:lnSpc>
                          <a:spcPct val="85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独活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2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671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70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671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45.00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7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970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316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47015" algn="l" rtl="0" eaLnBrk="0">
                        <a:lnSpc>
                          <a:spcPct val="85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徐长卿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1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5877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121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9052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78.00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6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970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317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20040" algn="l" rtl="0" eaLnBrk="0">
                        <a:lnSpc>
                          <a:spcPct val="85000"/>
                        </a:lnSpc>
                        <a:spcBef>
                          <a:spcPts val="0"/>
                        </a:spcBef>
                      </a:pPr>
                      <a:r>
                        <a:rPr sz="11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茵陈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1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290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48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989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31.00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6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970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318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19405" algn="l" rtl="0" eaLnBrk="0">
                        <a:lnSpc>
                          <a:spcPct val="85000"/>
                        </a:lnSpc>
                      </a:pPr>
                      <a:r>
                        <a:rPr sz="11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桑椹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290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48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989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31.00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7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9700" algn="l" rtl="0" eaLnBrk="0">
                        <a:lnSpc>
                          <a:spcPct val="84000"/>
                        </a:lnSpc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319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47015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炒蒲黄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3365" algn="l" rtl="0" eaLnBrk="0">
                        <a:lnSpc>
                          <a:spcPct val="84000"/>
                        </a:lnSpc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158.04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62585" algn="l" rtl="0" eaLnBrk="0">
                        <a:lnSpc>
                          <a:spcPct val="84000"/>
                        </a:lnSpc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102.00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6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970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320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48285" algn="l" rtl="0" eaLnBrk="0">
                        <a:lnSpc>
                          <a:spcPct val="85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益母草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2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544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23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9751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14.00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7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970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321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9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0825" algn="l" rtl="0" eaLnBrk="0">
                        <a:lnSpc>
                          <a:spcPct val="85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紫苏梗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2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608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35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862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22.00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6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970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322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18770" algn="l" rtl="0" eaLnBrk="0">
                        <a:lnSpc>
                          <a:spcPct val="85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艾绒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1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417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98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798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63.00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6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970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323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18135" algn="l" rtl="0" eaLnBrk="0">
                        <a:lnSpc>
                          <a:spcPct val="85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泽兰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1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2385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18.4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9751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11.00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7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970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324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17500" algn="l" rtl="0" eaLnBrk="0">
                        <a:lnSpc>
                          <a:spcPct val="85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三棱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290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862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26.00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574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9700" algn="l" rtl="0" eaLnBrk="0">
                        <a:lnSpc>
                          <a:spcPct val="84000"/>
                        </a:lnSpc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325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47015" algn="l" rtl="0" eaLnBrk="0">
                        <a:lnSpc>
                          <a:spcPct val="85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补骨脂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2905" algn="l" rtl="0" eaLnBrk="0">
                        <a:lnSpc>
                          <a:spcPct val="84000"/>
                        </a:lnSpc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48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9890" algn="l" rtl="0" eaLnBrk="0">
                        <a:lnSpc>
                          <a:spcPct val="84000"/>
                        </a:lnSpc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31.00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0" name="textbox 50"/>
          <p:cNvSpPr/>
          <p:nvPr/>
        </p:nvSpPr>
        <p:spPr>
          <a:xfrm>
            <a:off x="3708450" y="10225239"/>
            <a:ext cx="160020" cy="144145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79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ct val="71000"/>
              </a:lnSpc>
            </a:pPr>
            <a:r>
              <a:rPr sz="1100" kern="0" spc="-3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</a:rPr>
              <a:t>13</a:t>
            </a:r>
            <a:endParaRPr sz="1100" dirty="0">
              <a:latin typeface="Times New Roman" panose="02020603050405020304"/>
              <a:ea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2" name="picture 5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21600000">
            <a:off x="3012820" y="3053968"/>
            <a:ext cx="1511808" cy="1505712"/>
          </a:xfrm>
          <a:prstGeom prst="rect">
            <a:avLst/>
          </a:prstGeom>
        </p:spPr>
      </p:pic>
      <p:graphicFrame>
        <p:nvGraphicFramePr>
          <p:cNvPr id="54" name="table 54"/>
          <p:cNvGraphicFramePr>
            <a:graphicFrameLocks noGrp="1"/>
          </p:cNvGraphicFramePr>
          <p:nvPr/>
        </p:nvGraphicFramePr>
        <p:xfrm>
          <a:off x="630046" y="899794"/>
          <a:ext cx="5945505" cy="8796653"/>
        </p:xfrm>
        <a:graphic>
          <a:graphicData uri="http://schemas.openxmlformats.org/drawingml/2006/table">
            <a:tbl>
              <a:tblPr/>
              <a:tblGrid>
                <a:gridCol w="470534"/>
                <a:gridCol w="902335"/>
                <a:gridCol w="2102485"/>
                <a:gridCol w="461644"/>
                <a:gridCol w="894080"/>
                <a:gridCol w="1114425"/>
              </a:tblGrid>
              <a:tr h="20764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970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326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48920" algn="l" rtl="0" eaLnBrk="0">
                        <a:lnSpc>
                          <a:spcPct val="85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素馨花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7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2385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1440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5242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936.00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6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970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327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47650" algn="l" rtl="0" eaLnBrk="0">
                        <a:lnSpc>
                          <a:spcPct val="85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制草乌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2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5115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320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5369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208.00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7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970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328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9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7335" algn="l" rtl="0" eaLnBrk="0">
                        <a:lnSpc>
                          <a:spcPct val="85000"/>
                        </a:lnSpc>
                        <a:spcBef>
                          <a:spcPts val="0"/>
                        </a:spcBef>
                      </a:pPr>
                      <a:r>
                        <a:rPr sz="11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白茅根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2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290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862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26.00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6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970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329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8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0835" algn="l" rtl="0" eaLnBrk="0">
                        <a:lnSpc>
                          <a:spcPct val="85000"/>
                        </a:lnSpc>
                        <a:spcBef>
                          <a:spcPts val="0"/>
                        </a:spcBef>
                      </a:pPr>
                      <a:r>
                        <a:rPr sz="1100" kern="0" spc="-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肉桂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1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1369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91.2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989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59.00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6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970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330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47650" algn="l" rtl="0" eaLnBrk="0">
                        <a:lnSpc>
                          <a:spcPct val="85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板蓝根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1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671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72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671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46.00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7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970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331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47015" algn="l" rtl="0" eaLnBrk="0">
                        <a:lnSpc>
                          <a:spcPct val="85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玫瑰花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5877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130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735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84.00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7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9700" algn="l" rtl="0" eaLnBrk="0">
                        <a:lnSpc>
                          <a:spcPct val="84000"/>
                        </a:lnSpc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332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48285" algn="l" rtl="0" eaLnBrk="0">
                        <a:lnSpc>
                          <a:spcPct val="85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路路通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5445" algn="l" rtl="0" eaLnBrk="0">
                        <a:lnSpc>
                          <a:spcPct val="84000"/>
                        </a:lnSpc>
                      </a:pPr>
                      <a:r>
                        <a:rPr sz="11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97510" algn="l" rtl="0" eaLnBrk="0">
                        <a:lnSpc>
                          <a:spcPct val="84000"/>
                        </a:lnSpc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13.00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6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970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333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16865" algn="l" rtl="0" eaLnBrk="0">
                        <a:lnSpc>
                          <a:spcPct val="85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荷叶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2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608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32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862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20.00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6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970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334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1623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橘红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2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608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32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862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20.00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6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970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335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18135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乌梅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1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608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50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989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32.00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7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970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336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46380" algn="l" rtl="0" eaLnBrk="0">
                        <a:lnSpc>
                          <a:spcPct val="86000"/>
                        </a:lnSpc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鸡蛋花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1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608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56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989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36.00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7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970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337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48285" algn="l" rtl="0" eaLnBrk="0">
                        <a:lnSpc>
                          <a:spcPct val="85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金樱子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608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36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862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23.00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6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9700" algn="l" rtl="0" eaLnBrk="0">
                        <a:lnSpc>
                          <a:spcPct val="84000"/>
                        </a:lnSpc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338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0825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黑老虎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2905" algn="l" rtl="0" eaLnBrk="0">
                        <a:lnSpc>
                          <a:spcPct val="84000"/>
                        </a:lnSpc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48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9890" algn="l" rtl="0" eaLnBrk="0">
                        <a:lnSpc>
                          <a:spcPct val="84000"/>
                        </a:lnSpc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31.00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6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970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339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8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1460" algn="l" rtl="0" eaLnBrk="0">
                        <a:lnSpc>
                          <a:spcPct val="85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决明子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2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608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33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862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21.00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6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970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340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146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赤小豆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2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290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42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862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27.00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7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970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341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0825" algn="l" rtl="0" eaLnBrk="0">
                        <a:lnSpc>
                          <a:spcPct val="85000"/>
                        </a:lnSpc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川木通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1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290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45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862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29.00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7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970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342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0825" algn="l" rtl="0" eaLnBrk="0">
                        <a:lnSpc>
                          <a:spcPct val="85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紫苏叶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1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1686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70.8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671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46.00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6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970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343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463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鸡骨草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608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53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989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34.00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7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9700" algn="l" rtl="0" eaLnBrk="0">
                        <a:lnSpc>
                          <a:spcPct val="84000"/>
                        </a:lnSpc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344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18135" algn="l" rtl="0" eaLnBrk="0">
                        <a:lnSpc>
                          <a:spcPct val="85000"/>
                        </a:lnSpc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乌药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6080" algn="l" rtl="0" eaLnBrk="0">
                        <a:lnSpc>
                          <a:spcPct val="84000"/>
                        </a:lnSpc>
                      </a:pPr>
                      <a:r>
                        <a:rPr sz="11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38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8620" algn="l" rtl="0" eaLnBrk="0">
                        <a:lnSpc>
                          <a:spcPct val="84000"/>
                        </a:lnSpc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24.00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7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970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345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8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16865" algn="l" rtl="0" eaLnBrk="0">
                        <a:lnSpc>
                          <a:spcPct val="85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佩兰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2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544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25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9751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16.00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7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970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346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9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47650" algn="l" rtl="0" eaLnBrk="0">
                        <a:lnSpc>
                          <a:spcPct val="85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胖大海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2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4988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270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6258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175.00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7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970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347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8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77800" algn="l" rtl="0" eaLnBrk="0">
                        <a:lnSpc>
                          <a:spcPct val="85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制马钱子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1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5877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180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6258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117.00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6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970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348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47650" algn="l" rtl="0" eaLnBrk="0">
                        <a:lnSpc>
                          <a:spcPct val="86000"/>
                        </a:lnSpc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木棉花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1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544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25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9751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16.00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7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970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349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77800" algn="l" rtl="0" eaLnBrk="0">
                        <a:lnSpc>
                          <a:spcPct val="85000"/>
                        </a:lnSpc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制白附子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5877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180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6258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117.00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7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9700" algn="l" rtl="0" eaLnBrk="0">
                        <a:lnSpc>
                          <a:spcPct val="84000"/>
                        </a:lnSpc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350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1623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橘核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2905" algn="l" rtl="0" eaLnBrk="0">
                        <a:lnSpc>
                          <a:spcPct val="84000"/>
                        </a:lnSpc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8620" algn="l" rtl="0" eaLnBrk="0">
                        <a:lnSpc>
                          <a:spcPct val="84000"/>
                        </a:lnSpc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26.00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7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970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351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1940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灵芝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2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417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96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798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62.00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7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970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352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9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19405" algn="l" rtl="0" eaLnBrk="0">
                        <a:lnSpc>
                          <a:spcPct val="85000"/>
                        </a:lnSpc>
                        <a:spcBef>
                          <a:spcPts val="0"/>
                        </a:spcBef>
                      </a:pPr>
                      <a:r>
                        <a:rPr sz="11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桑枝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2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93700" algn="l" rtl="0" eaLnBrk="0">
                        <a:lnSpc>
                          <a:spcPct val="92000"/>
                        </a:lnSpc>
                        <a:spcBef>
                          <a:spcPts val="0"/>
                        </a:spcBef>
                      </a:pPr>
                      <a:r>
                        <a:rPr sz="10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12</a:t>
                      </a:r>
                      <a:endParaRPr sz="10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2545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7.00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7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970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353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8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0825" algn="l" rtl="0" eaLnBrk="0">
                        <a:lnSpc>
                          <a:spcPct val="85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黑芝麻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1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608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34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862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22.00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7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970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354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16865" algn="l" rtl="0" eaLnBrk="0">
                        <a:lnSpc>
                          <a:spcPct val="85000"/>
                        </a:lnSpc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海藻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1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608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50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989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32.00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6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970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355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2131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瞿麦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544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21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9751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13.00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6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9700" algn="l" rtl="0" eaLnBrk="0">
                        <a:lnSpc>
                          <a:spcPct val="84000"/>
                        </a:lnSpc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356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47015" algn="l" rtl="0" eaLnBrk="0">
                        <a:lnSpc>
                          <a:spcPct val="85000"/>
                        </a:lnSpc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布渣叶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5445" algn="l" rtl="0" eaLnBrk="0">
                        <a:lnSpc>
                          <a:spcPct val="84000"/>
                        </a:lnSpc>
                      </a:pPr>
                      <a:r>
                        <a:rPr sz="11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28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97510" algn="l" rtl="0" eaLnBrk="0">
                        <a:lnSpc>
                          <a:spcPct val="84000"/>
                        </a:lnSpc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18.00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7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970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357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79070" algn="l" rtl="0" eaLnBrk="0">
                        <a:lnSpc>
                          <a:spcPct val="85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八角茴香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2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8892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142.8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735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92.00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6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970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358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9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47015" algn="l" rtl="0" eaLnBrk="0">
                        <a:lnSpc>
                          <a:spcPct val="85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醋甘遂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2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8130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315.9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5369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205.00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7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970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359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18135" algn="l" rtl="0" eaLnBrk="0">
                        <a:lnSpc>
                          <a:spcPct val="85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莲须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1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4988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212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6258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137.00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6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970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360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47015" algn="l" rtl="0" eaLnBrk="0">
                        <a:lnSpc>
                          <a:spcPct val="86000"/>
                        </a:lnSpc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焦山楂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1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4447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65.232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671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42.00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6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970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361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47015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千年健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481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64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671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41.00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7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9700" algn="l" rtl="0" eaLnBrk="0">
                        <a:lnSpc>
                          <a:spcPct val="84000"/>
                        </a:lnSpc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362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48285" algn="l" rtl="0" eaLnBrk="0">
                        <a:lnSpc>
                          <a:spcPct val="85000"/>
                        </a:lnSpc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火炭母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93700" algn="l" rtl="0" eaLnBrk="0">
                        <a:lnSpc>
                          <a:spcPct val="92000"/>
                        </a:lnSpc>
                      </a:pPr>
                      <a:r>
                        <a:rPr sz="10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15</a:t>
                      </a:r>
                      <a:endParaRPr sz="10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22910" algn="l" rtl="0" eaLnBrk="0">
                        <a:lnSpc>
                          <a:spcPct val="84000"/>
                        </a:lnSpc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9.00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6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970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363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48285" algn="l" rtl="0" eaLnBrk="0">
                        <a:lnSpc>
                          <a:spcPct val="85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生三棱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2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5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290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862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26.00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7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970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364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9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18135" algn="l" rtl="0" eaLnBrk="0">
                        <a:lnSpc>
                          <a:spcPct val="85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柿蒂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2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608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32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862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20.00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6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970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365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8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17500" algn="l" rtl="0" eaLnBrk="0">
                        <a:lnSpc>
                          <a:spcPct val="85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蛤蚧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6370" algn="l" rtl="0" eaLnBrk="0">
                        <a:lnSpc>
                          <a:spcPct val="84000"/>
                        </a:lnSpc>
                      </a:pPr>
                      <a:r>
                        <a:rPr sz="11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对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1623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37.7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862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24.50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6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970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366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4765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浙贝母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1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4988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298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6258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193.00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47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970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367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37820" algn="l" rtl="0" eaLnBrk="0">
                        <a:lnSpc>
                          <a:spcPct val="85000"/>
                        </a:lnSpc>
                        <a:spcBef>
                          <a:spcPts val="0"/>
                        </a:spcBef>
                      </a:pPr>
                      <a:r>
                        <a:rPr sz="1100" kern="0" spc="-1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白及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  <a:spcBef>
                          <a:spcPts val="0"/>
                        </a:spcBef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5115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381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5369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11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247.00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574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9700" algn="l" rtl="0" eaLnBrk="0">
                        <a:lnSpc>
                          <a:spcPct val="84000"/>
                        </a:lnSpc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368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1750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钩藤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《中国药典》2025</a:t>
                      </a:r>
                      <a:r>
                        <a:rPr sz="11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1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年版一部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4465" algn="l" rtl="0" eaLnBrk="0">
                        <a:lnSpc>
                          <a:spcPct val="72000"/>
                        </a:lnSpc>
                      </a:pPr>
                      <a:r>
                        <a:rPr sz="11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Kg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3365" algn="l" rtl="0" eaLnBrk="0">
                        <a:lnSpc>
                          <a:spcPct val="84000"/>
                        </a:lnSpc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173.92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62585" algn="l" rtl="0" eaLnBrk="0">
                        <a:lnSpc>
                          <a:spcPct val="84000"/>
                        </a:lnSpc>
                      </a:pPr>
                      <a:r>
                        <a:rPr sz="11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113.00</a:t>
                      </a:r>
                      <a:endParaRPr sz="11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6" name="textbox 56"/>
          <p:cNvSpPr/>
          <p:nvPr/>
        </p:nvSpPr>
        <p:spPr>
          <a:xfrm>
            <a:off x="3708450" y="10225239"/>
            <a:ext cx="160020" cy="14351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8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ct val="70000"/>
              </a:lnSpc>
            </a:pPr>
            <a:r>
              <a:rPr sz="1100" kern="0" spc="-3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</a:rPr>
              <a:t>14</a:t>
            </a:r>
            <a:endParaRPr sz="1100" dirty="0">
              <a:latin typeface="Times New Roman" panose="02020603050405020304"/>
              <a:ea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satMod val="110000"/>
                <a:lum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satMod val="105000"/>
                <a:lum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shade val="94000"/>
              </a:schemeClr>
            </a:gs>
            <a:gs pos="50000">
              <a:schemeClr val="phClr">
                <a:lumMod val="110000"/>
                <a:satMod val="100000"/>
                <a:tint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14853</Words>
  <Application>WPS 演示</Application>
  <PresentationFormat/>
  <Paragraphs>4781</Paragraphs>
  <Slides>10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10</vt:i4>
      </vt:variant>
    </vt:vector>
  </HeadingPairs>
  <TitlesOfParts>
    <vt:vector size="19" baseType="lpstr">
      <vt:lpstr>Arial</vt:lpstr>
      <vt:lpstr>宋体</vt:lpstr>
      <vt:lpstr>Wingdings</vt:lpstr>
      <vt:lpstr>Arial</vt:lpstr>
      <vt:lpstr>微软雅黑</vt:lpstr>
      <vt:lpstr>Times New Roman</vt:lpstr>
      <vt:lpstr>Arial Unicode MS</vt:lpstr>
      <vt:lpstr>Calibri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Administrator</dc:creator>
  <cp:lastModifiedBy>奉云</cp:lastModifiedBy>
  <cp:revision>1</cp:revision>
  <dcterms:created xsi:type="dcterms:W3CDTF">2026-06-10T01:47:43Z</dcterms:created>
  <dcterms:modified xsi:type="dcterms:W3CDTF">2026-06-10T01:47:43Z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O">
    <vt:lpwstr>wqlLaW5nc29mdCBQREYgdG8gV1BTIDEyMA</vt:lpwstr>
  </property>
  <property fmtid="{D5CDD505-2E9C-101B-9397-08002B2CF9AE}" pid="3" name="Created">
    <vt:filetime>2026-06-10T09:47:17Z</vt:filetime>
  </property>
  <property fmtid="{D5CDD505-2E9C-101B-9397-08002B2CF9AE}" pid="4" name="ICV">
    <vt:lpwstr>656CE530DD1E495AB7ED95032C059FED_13</vt:lpwstr>
  </property>
  <property fmtid="{D5CDD505-2E9C-101B-9397-08002B2CF9AE}" pid="5" name="KSOProductBuildVer">
    <vt:lpwstr>2052-12.1.0.25835</vt:lpwstr>
  </property>
</Properties>
</file>